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1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8" r:id="rId3"/>
    <p:sldId id="263" r:id="rId4"/>
    <p:sldId id="261" r:id="rId5"/>
    <p:sldId id="271" r:id="rId6"/>
    <p:sldId id="272" r:id="rId7"/>
    <p:sldId id="275" r:id="rId8"/>
    <p:sldId id="278" r:id="rId9"/>
    <p:sldId id="276" r:id="rId10"/>
    <p:sldId id="273" r:id="rId11"/>
    <p:sldId id="265" r:id="rId12"/>
    <p:sldId id="266" r:id="rId13"/>
    <p:sldId id="267" r:id="rId14"/>
    <p:sldId id="270" r:id="rId15"/>
    <p:sldId id="274" r:id="rId16"/>
  </p:sldIdLst>
  <p:sldSz cx="12192000" cy="6858000"/>
  <p:notesSz cx="6858000" cy="9144000"/>
  <p:embeddedFontLst>
    <p:embeddedFont>
      <p:font typeface="Urbanist Black" panose="020B0A04040200000203" pitchFamily="34" charset="77"/>
      <p:bold r:id="rId18"/>
      <p:italic r:id="rId19"/>
      <p:boldItalic r:id="rId20"/>
    </p:embeddedFont>
    <p:embeddedFont>
      <p:font typeface="Urbanist Medium" panose="020B0A04040200000203" pitchFamily="34" charset="77"/>
      <p:regular r:id="rId21"/>
      <p:italic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EFEE"/>
    <a:srgbClr val="A48352"/>
    <a:srgbClr val="77B1AA"/>
    <a:srgbClr val="D58C62"/>
    <a:srgbClr val="FC9A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277"/>
    <p:restoredTop sz="95741"/>
  </p:normalViewPr>
  <p:slideViewPr>
    <p:cSldViewPr snapToGrid="0">
      <p:cViewPr varScale="1">
        <p:scale>
          <a:sx n="135" d="100"/>
          <a:sy n="135" d="100"/>
        </p:scale>
        <p:origin x="176" y="6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visser\Dropbox%20(ECONW)\25570%20Ellensburg%20Homeless%20Shelter%20Feasibility\Analysis\Ellensburg%20Operating%20Costs%20Model_2-26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visser\Library\Group%20Containers\UBF8T346G9.Office\User%20Content.localized\Templates.localized\ECO%20Template%20-%20NEW.xlt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file:////Users\visser\Dropbox%20(ECONW)\25570%20Ellensburg%20Homeless%20Shelter%20Feasibility\Analysis\Ellensburg%20Operating%20Costs%20Model_10-31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ECO%20Template%20-%20NEW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456336994314464"/>
          <c:y val="2.6124342520237952E-2"/>
          <c:w val="0.48070733858093811"/>
          <c:h val="0.9477513149595241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'Hopesource Site Prep'!$E$19</c:f>
              <c:strCache>
                <c:ptCount val="1"/>
                <c:pt idx="0">
                  <c:v>Site prep for work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'Hopesource Site Prep'!$G$19</c:f>
              <c:numCache>
                <c:formatCode>"$"#,##0</c:formatCode>
                <c:ptCount val="1"/>
                <c:pt idx="0">
                  <c:v>31000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E9-EA4C-A2DA-2D28F4A6BADE}"/>
            </c:ext>
          </c:extLst>
        </c:ser>
        <c:ser>
          <c:idx val="1"/>
          <c:order val="1"/>
          <c:tx>
            <c:strRef>
              <c:f>'Hopesource Site Prep'!$E$20</c:f>
              <c:strCache>
                <c:ptCount val="1"/>
                <c:pt idx="0">
                  <c:v>Roads and paving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'Hopesource Site Prep'!$G$20</c:f>
              <c:numCache>
                <c:formatCode>"$"#,##0</c:formatCode>
                <c:ptCount val="1"/>
                <c:pt idx="0">
                  <c:v>161900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6E9-EA4C-A2DA-2D28F4A6BADE}"/>
            </c:ext>
          </c:extLst>
        </c:ser>
        <c:ser>
          <c:idx val="2"/>
          <c:order val="2"/>
          <c:tx>
            <c:strRef>
              <c:f>'Hopesource Site Prep'!$E$21</c:f>
              <c:strCache>
                <c:ptCount val="1"/>
                <c:pt idx="0">
                  <c:v>Water, sewer and electric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'Hopesource Site Prep'!$G$21</c:f>
              <c:numCache>
                <c:formatCode>"$"#,##0</c:formatCode>
                <c:ptCount val="1"/>
                <c:pt idx="0">
                  <c:v>99100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6E9-EA4C-A2DA-2D28F4A6BADE}"/>
            </c:ext>
          </c:extLst>
        </c:ser>
        <c:ser>
          <c:idx val="5"/>
          <c:order val="3"/>
          <c:tx>
            <c:strRef>
              <c:f>'Hopesource Site Prep'!$E$24</c:f>
              <c:strCache>
                <c:ptCount val="1"/>
                <c:pt idx="0">
                  <c:v> Fencing and lighting 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'Hopesource Site Prep'!$G$24</c:f>
              <c:numCache>
                <c:formatCode>"$"#,##0</c:formatCode>
                <c:ptCount val="1"/>
                <c:pt idx="0">
                  <c:v>30100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6E9-EA4C-A2DA-2D28F4A6BADE}"/>
            </c:ext>
          </c:extLst>
        </c:ser>
        <c:ser>
          <c:idx val="3"/>
          <c:order val="4"/>
          <c:tx>
            <c:strRef>
              <c:f>'Hopesource Site Prep'!$E$22</c:f>
              <c:strCache>
                <c:ptCount val="1"/>
                <c:pt idx="0">
                  <c:v>Tax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'Hopesource Site Prep'!$G$22</c:f>
              <c:numCache>
                <c:formatCode>"$"#,##0</c:formatCode>
                <c:ptCount val="1"/>
                <c:pt idx="0">
                  <c:v>24500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6E9-EA4C-A2DA-2D28F4A6BADE}"/>
            </c:ext>
          </c:extLst>
        </c:ser>
        <c:ser>
          <c:idx val="4"/>
          <c:order val="5"/>
          <c:tx>
            <c:strRef>
              <c:f>'Hopesource Site Prep'!$E$23</c:f>
              <c:strCache>
                <c:ptCount val="1"/>
                <c:pt idx="0">
                  <c:v>Contingency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'Hopesource Site Prep'!$G$23</c:f>
              <c:numCache>
                <c:formatCode>"$"#,##0</c:formatCode>
                <c:ptCount val="1"/>
                <c:pt idx="0">
                  <c:v>47500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6E9-EA4C-A2DA-2D28F4A6BADE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583747104"/>
        <c:axId val="1269088976"/>
      </c:barChart>
      <c:catAx>
        <c:axId val="58374710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269088976"/>
        <c:crosses val="autoZero"/>
        <c:auto val="1"/>
        <c:lblAlgn val="ctr"/>
        <c:lblOffset val="100"/>
        <c:noMultiLvlLbl val="0"/>
      </c:catAx>
      <c:valAx>
        <c:axId val="1269088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Urbanist Medium" panose="020B0A04040200000203" pitchFamily="34" charset="77"/>
                <a:ea typeface="Urbanist Medium" panose="020B0A04040200000203" pitchFamily="34" charset="77"/>
                <a:cs typeface="Urbanist Medium" panose="020B0A04040200000203" pitchFamily="34" charset="77"/>
              </a:defRPr>
            </a:pPr>
            <a:endParaRPr lang="en-US"/>
          </a:p>
        </c:txPr>
        <c:crossAx val="583747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0383274355972083"/>
          <c:y val="0.18082140393376123"/>
          <c:w val="0.38379256641652043"/>
          <c:h val="0.6383570051293099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Urbanist Medium" panose="020B0A04040200000203" pitchFamily="34" charset="77"/>
              <a:ea typeface="Urbanist Medium" panose="020B0A04040200000203" pitchFamily="34" charset="77"/>
              <a:cs typeface="Urbanist Medium" panose="020B0A04040200000203" pitchFamily="34" charset="77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[2]RESULTS!$N$27</c:f>
              <c:strCache>
                <c:ptCount val="1"/>
                <c:pt idx="0">
                  <c:v>Shelters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Urbanist Medium" panose="020B0A04040200000203" pitchFamily="34" charset="77"/>
                    <a:ea typeface="Urbanist Medium" panose="020B0A04040200000203" pitchFamily="34" charset="77"/>
                    <a:cs typeface="Urbanist Medium" panose="020B0A04040200000203" pitchFamily="34" charset="77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[2]RESULTS!$O$16:$Q$16</c:f>
              <c:strCache>
                <c:ptCount val="3"/>
                <c:pt idx="0">
                  <c:v>Pallet Cost</c:v>
                </c:pt>
                <c:pt idx="1">
                  <c:v>Non-Pallet Cost (Own)</c:v>
                </c:pt>
                <c:pt idx="2">
                  <c:v>Non-Pallet Cost (Lease)</c:v>
                </c:pt>
              </c:strCache>
            </c:strRef>
          </c:cat>
          <c:val>
            <c:numRef>
              <c:f>[2]RESULTS!$O$27:$Q$27</c:f>
              <c:numCache>
                <c:formatCode>"$"#,##0</c:formatCode>
                <c:ptCount val="3"/>
                <c:pt idx="0">
                  <c:v>324800</c:v>
                </c:pt>
                <c:pt idx="1">
                  <c:v>145000</c:v>
                </c:pt>
                <c:pt idx="2">
                  <c:v>145000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9D-5743-AD34-979CDD1B0997}"/>
            </c:ext>
          </c:extLst>
        </c:ser>
        <c:ser>
          <c:idx val="1"/>
          <c:order val="1"/>
          <c:tx>
            <c:strRef>
              <c:f>[2]RESULTS!$N$28</c:f>
              <c:strCache>
                <c:ptCount val="1"/>
                <c:pt idx="0">
                  <c:v>Bedding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69D-5743-AD34-979CDD1B0997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69D-5743-AD34-979CDD1B099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Urbanist Medium" panose="020B0A04040200000203" pitchFamily="34" charset="77"/>
                    <a:ea typeface="Urbanist Medium" panose="020B0A04040200000203" pitchFamily="34" charset="77"/>
                    <a:cs typeface="Urbanist Medium" panose="020B0A04040200000203" pitchFamily="34" charset="77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[2]RESULTS!$O$16:$Q$16</c:f>
              <c:strCache>
                <c:ptCount val="3"/>
                <c:pt idx="0">
                  <c:v>Pallet Cost</c:v>
                </c:pt>
                <c:pt idx="1">
                  <c:v>Non-Pallet Cost (Own)</c:v>
                </c:pt>
                <c:pt idx="2">
                  <c:v>Non-Pallet Cost (Lease)</c:v>
                </c:pt>
              </c:strCache>
            </c:strRef>
          </c:cat>
          <c:val>
            <c:numRef>
              <c:f>[2]RESULTS!$O$28:$Q$28</c:f>
              <c:numCache>
                <c:formatCode>"$"#,##0</c:formatCode>
                <c:ptCount val="3"/>
                <c:pt idx="0">
                  <c:v>20000</c:v>
                </c:pt>
                <c:pt idx="1">
                  <c:v>3800</c:v>
                </c:pt>
                <c:pt idx="2">
                  <c:v>3800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69D-5743-AD34-979CDD1B0997}"/>
            </c:ext>
          </c:extLst>
        </c:ser>
        <c:ser>
          <c:idx val="2"/>
          <c:order val="2"/>
          <c:tx>
            <c:strRef>
              <c:f>[2]RESULTS!$N$29</c:f>
              <c:strCache>
                <c:ptCount val="1"/>
                <c:pt idx="0">
                  <c:v>Bathrooms and Showers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dLbls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69D-5743-AD34-979CDD1B099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Urbanist Medium" panose="020B0A04040200000203" pitchFamily="34" charset="77"/>
                    <a:ea typeface="Urbanist Medium" panose="020B0A04040200000203" pitchFamily="34" charset="77"/>
                    <a:cs typeface="Urbanist Medium" panose="020B0A04040200000203" pitchFamily="34" charset="77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[2]RESULTS!$O$16:$Q$16</c:f>
              <c:strCache>
                <c:ptCount val="3"/>
                <c:pt idx="0">
                  <c:v>Pallet Cost</c:v>
                </c:pt>
                <c:pt idx="1">
                  <c:v>Non-Pallet Cost (Own)</c:v>
                </c:pt>
                <c:pt idx="2">
                  <c:v>Non-Pallet Cost (Lease)</c:v>
                </c:pt>
              </c:strCache>
            </c:strRef>
          </c:cat>
          <c:val>
            <c:numRef>
              <c:f>[2]RESULTS!$O$29:$Q$29</c:f>
              <c:numCache>
                <c:formatCode>"$"#,##0</c:formatCode>
                <c:ptCount val="3"/>
                <c:pt idx="0">
                  <c:v>135000</c:v>
                </c:pt>
                <c:pt idx="1">
                  <c:v>99500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69D-5743-AD34-979CDD1B0997}"/>
            </c:ext>
          </c:extLst>
        </c:ser>
        <c:ser>
          <c:idx val="3"/>
          <c:order val="3"/>
          <c:tx>
            <c:strRef>
              <c:f>[2]RESULTS!$N$30</c:f>
              <c:strCache>
                <c:ptCount val="1"/>
                <c:pt idx="0">
                  <c:v>Community Room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69D-5743-AD34-979CDD1B099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Urbanist Medium" panose="020B0A04040200000203" pitchFamily="34" charset="77"/>
                    <a:ea typeface="Urbanist Medium" panose="020B0A04040200000203" pitchFamily="34" charset="77"/>
                    <a:cs typeface="Urbanist Medium" panose="020B0A04040200000203" pitchFamily="34" charset="77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[2]RESULTS!$O$16:$Q$16</c:f>
              <c:strCache>
                <c:ptCount val="3"/>
                <c:pt idx="0">
                  <c:v>Pallet Cost</c:v>
                </c:pt>
                <c:pt idx="1">
                  <c:v>Non-Pallet Cost (Own)</c:v>
                </c:pt>
                <c:pt idx="2">
                  <c:v>Non-Pallet Cost (Lease)</c:v>
                </c:pt>
              </c:strCache>
            </c:strRef>
          </c:cat>
          <c:val>
            <c:numRef>
              <c:f>[2]RESULTS!$O$30:$Q$30</c:f>
              <c:numCache>
                <c:formatCode>"$"#,##0</c:formatCode>
                <c:ptCount val="3"/>
                <c:pt idx="0">
                  <c:v>45000</c:v>
                </c:pt>
                <c:pt idx="1">
                  <c:v>43000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69D-5743-AD34-979CDD1B0997}"/>
            </c:ext>
          </c:extLst>
        </c:ser>
        <c:ser>
          <c:idx val="4"/>
          <c:order val="4"/>
          <c:tx>
            <c:strRef>
              <c:f>[2]RESULTS!$N$31</c:f>
              <c:strCache>
                <c:ptCount val="1"/>
                <c:pt idx="0">
                  <c:v>Staff Offices</c:v>
                </c:pt>
              </c:strCache>
            </c:strRef>
          </c:tx>
          <c:spPr>
            <a:solidFill>
              <a:schemeClr val="bg2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69D-5743-AD34-979CDD1B099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Urbanist Medium" panose="020B0A04040200000203" pitchFamily="34" charset="77"/>
                    <a:ea typeface="Urbanist Medium" panose="020B0A04040200000203" pitchFamily="34" charset="77"/>
                    <a:cs typeface="Urbanist Medium" panose="020B0A04040200000203" pitchFamily="34" charset="77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[2]RESULTS!$O$16:$Q$16</c:f>
              <c:strCache>
                <c:ptCount val="3"/>
                <c:pt idx="0">
                  <c:v>Pallet Cost</c:v>
                </c:pt>
                <c:pt idx="1">
                  <c:v>Non-Pallet Cost (Own)</c:v>
                </c:pt>
                <c:pt idx="2">
                  <c:v>Non-Pallet Cost (Lease)</c:v>
                </c:pt>
              </c:strCache>
            </c:strRef>
          </c:cat>
          <c:val>
            <c:numRef>
              <c:f>[2]RESULTS!$O$31:$Q$31</c:f>
              <c:numCache>
                <c:formatCode>"$"#,##0</c:formatCode>
                <c:ptCount val="3"/>
                <c:pt idx="0">
                  <c:v>16000</c:v>
                </c:pt>
                <c:pt idx="1">
                  <c:v>43000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69D-5743-AD34-979CDD1B0997}"/>
            </c:ext>
          </c:extLst>
        </c:ser>
        <c:ser>
          <c:idx val="5"/>
          <c:order val="5"/>
          <c:tx>
            <c:strRef>
              <c:f>[2]RESULTS!$N$32</c:f>
              <c:strCache>
                <c:ptCount val="1"/>
                <c:pt idx="0">
                  <c:v>Storage Shed</c:v>
                </c:pt>
              </c:strCache>
            </c:strRef>
          </c:tx>
          <c:spPr>
            <a:solidFill>
              <a:schemeClr val="accent6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[2]RESULTS!$O$16:$Q$16</c:f>
              <c:strCache>
                <c:ptCount val="3"/>
                <c:pt idx="0">
                  <c:v>Pallet Cost</c:v>
                </c:pt>
                <c:pt idx="1">
                  <c:v>Non-Pallet Cost (Own)</c:v>
                </c:pt>
                <c:pt idx="2">
                  <c:v>Non-Pallet Cost (Lease)</c:v>
                </c:pt>
              </c:strCache>
            </c:strRef>
          </c:cat>
          <c:val>
            <c:numRef>
              <c:f>[2]RESULTS!$O$32:$Q$32</c:f>
              <c:numCache>
                <c:formatCode>"$"#,##0</c:formatCode>
                <c:ptCount val="3"/>
                <c:pt idx="0">
                  <c:v>2300</c:v>
                </c:pt>
                <c:pt idx="1">
                  <c:v>2300</c:v>
                </c:pt>
                <c:pt idx="2">
                  <c:v>2300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C69D-5743-AD34-979CDD1B0997}"/>
            </c:ext>
          </c:extLst>
        </c:ser>
        <c:ser>
          <c:idx val="6"/>
          <c:order val="6"/>
          <c:tx>
            <c:strRef>
              <c:f>[2]RESULTS!$N$33</c:f>
              <c:strCache>
                <c:ptCount val="1"/>
                <c:pt idx="0">
                  <c:v>Prep for Units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Urbanist Medium" panose="020B0A04040200000203" pitchFamily="34" charset="77"/>
                    <a:ea typeface="Urbanist Medium" panose="020B0A04040200000203" pitchFamily="34" charset="77"/>
                    <a:cs typeface="Urbanist Medium" panose="020B0A04040200000203" pitchFamily="34" charset="77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[2]RESULTS!$O$16:$Q$16</c:f>
              <c:strCache>
                <c:ptCount val="3"/>
                <c:pt idx="0">
                  <c:v>Pallet Cost</c:v>
                </c:pt>
                <c:pt idx="1">
                  <c:v>Non-Pallet Cost (Own)</c:v>
                </c:pt>
                <c:pt idx="2">
                  <c:v>Non-Pallet Cost (Lease)</c:v>
                </c:pt>
              </c:strCache>
            </c:strRef>
          </c:cat>
          <c:val>
            <c:numRef>
              <c:f>[2]RESULTS!$O$33:$Q$33</c:f>
              <c:numCache>
                <c:formatCode>"$"#,##0</c:formatCode>
                <c:ptCount val="3"/>
                <c:pt idx="0">
                  <c:v>119300</c:v>
                </c:pt>
                <c:pt idx="1">
                  <c:v>142300</c:v>
                </c:pt>
                <c:pt idx="2">
                  <c:v>142300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C69D-5743-AD34-979CDD1B0997}"/>
            </c:ext>
          </c:extLst>
        </c:ser>
        <c:ser>
          <c:idx val="7"/>
          <c:order val="7"/>
          <c:tx>
            <c:strRef>
              <c:f>[2]RESULTS!$N$34</c:f>
              <c:strCache>
                <c:ptCount val="1"/>
                <c:pt idx="0">
                  <c:v>Wishlist Items (excluding heat/ AC)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Urbanist Medium" panose="020B0A04040200000203" pitchFamily="34" charset="77"/>
                    <a:ea typeface="Urbanist Medium" panose="020B0A04040200000203" pitchFamily="34" charset="77"/>
                    <a:cs typeface="Urbanist Medium" panose="020B0A04040200000203" pitchFamily="34" charset="77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[2]RESULTS!$O$16:$Q$16</c:f>
              <c:strCache>
                <c:ptCount val="3"/>
                <c:pt idx="0">
                  <c:v>Pallet Cost</c:v>
                </c:pt>
                <c:pt idx="1">
                  <c:v>Non-Pallet Cost (Own)</c:v>
                </c:pt>
                <c:pt idx="2">
                  <c:v>Non-Pallet Cost (Lease)</c:v>
                </c:pt>
              </c:strCache>
            </c:strRef>
          </c:cat>
          <c:val>
            <c:numRef>
              <c:f>[2]RESULTS!$O$34:$Q$34</c:f>
              <c:numCache>
                <c:formatCode>"$"#,##0</c:formatCode>
                <c:ptCount val="3"/>
                <c:pt idx="0">
                  <c:v>13500</c:v>
                </c:pt>
                <c:pt idx="1">
                  <c:v>13500</c:v>
                </c:pt>
                <c:pt idx="2">
                  <c:v>13500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C69D-5743-AD34-979CDD1B0997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1628353215"/>
        <c:axId val="1628354863"/>
      </c:barChart>
      <c:catAx>
        <c:axId val="162835321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19050" cap="flat" cmpd="sng" algn="ctr">
            <a:solidFill>
              <a:srgbClr val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Urbanist Medium" panose="020B0A04040200000203" pitchFamily="34" charset="77"/>
                <a:ea typeface="Urbanist Medium" panose="020B0A04040200000203" pitchFamily="34" charset="77"/>
                <a:cs typeface="Urbanist Medium" panose="020B0A04040200000203" pitchFamily="34" charset="77"/>
              </a:defRPr>
            </a:pPr>
            <a:endParaRPr lang="en-US"/>
          </a:p>
        </c:txPr>
        <c:crossAx val="1628354863"/>
        <c:crosses val="autoZero"/>
        <c:auto val="1"/>
        <c:lblAlgn val="ctr"/>
        <c:lblOffset val="100"/>
        <c:noMultiLvlLbl val="0"/>
      </c:catAx>
      <c:valAx>
        <c:axId val="1628354863"/>
        <c:scaling>
          <c:orientation val="minMax"/>
          <c:max val="700000"/>
        </c:scaling>
        <c:delete val="0"/>
        <c:axPos val="l"/>
        <c:numFmt formatCode="_(&quot;$&quot;* #,##0_);_(&quot;$&quot;* \(#,##0\);_(&quot;$&quot;* &quot;-&quot;_);_(@_)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Urbanist Medium" panose="020B0A04040200000203" pitchFamily="34" charset="77"/>
                <a:ea typeface="Urbanist Medium" panose="020B0A04040200000203" pitchFamily="34" charset="77"/>
                <a:cs typeface="Urbanist Medium" panose="020B0A04040200000203" pitchFamily="34" charset="77"/>
              </a:defRPr>
            </a:pPr>
            <a:endParaRPr lang="en-US"/>
          </a:p>
        </c:txPr>
        <c:crossAx val="162835321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Urbanist Medium" panose="020B0A04040200000203" pitchFamily="34" charset="77"/>
              <a:ea typeface="Urbanist Medium" panose="020B0A04040200000203" pitchFamily="34" charset="77"/>
              <a:cs typeface="Urbanist Medium" panose="020B0A04040200000203" pitchFamily="34" charset="77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 b="0" i="0">
          <a:solidFill>
            <a:schemeClr val="tx1"/>
          </a:solidFill>
          <a:latin typeface="Urbanist Medium" panose="020B0A04040200000203" pitchFamily="34" charset="77"/>
          <a:ea typeface="Urbanist Medium" panose="020B0A04040200000203" pitchFamily="34" charset="77"/>
          <a:cs typeface="Urbanist Medium" panose="020B0A04040200000203" pitchFamily="34" charset="77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RESULTS!$I$112</c:f>
              <c:strCache>
                <c:ptCount val="1"/>
                <c:pt idx="0">
                  <c:v>Trailer leases</c:v>
                </c:pt>
              </c:strCache>
            </c:strRef>
          </c:tx>
          <c:spPr>
            <a:solidFill>
              <a:srgbClr val="FCE3A3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4FE7-F04D-A08C-26A8219798EE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4FE7-F04D-A08C-26A8219798E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rgbClr val="000000"/>
                    </a:solidFill>
                    <a:latin typeface="Urbanist Medium" panose="020B0A04040200000203" pitchFamily="34" charset="77"/>
                    <a:ea typeface="Urbanist Medium" panose="020B0A04040200000203" pitchFamily="34" charset="77"/>
                    <a:cs typeface="Urbanist Medium" panose="020B0A04040200000203" pitchFamily="34" charset="77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RESULTS!$J$110:$L$110</c:f>
              <c:strCache>
                <c:ptCount val="3"/>
                <c:pt idx="0">
                  <c:v>Pallet</c:v>
                </c:pt>
                <c:pt idx="1">
                  <c:v>Non-Pallet (own)</c:v>
                </c:pt>
                <c:pt idx="2">
                  <c:v>Non-Pallet (lease)</c:v>
                </c:pt>
              </c:strCache>
            </c:strRef>
          </c:cat>
          <c:val>
            <c:numRef>
              <c:f>RESULTS!$J$112:$L$112</c:f>
              <c:numCache>
                <c:formatCode>"$"#,##0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51300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E7-F04D-A08C-26A8219798EE}"/>
            </c:ext>
          </c:extLst>
        </c:ser>
        <c:ser>
          <c:idx val="1"/>
          <c:order val="1"/>
          <c:tx>
            <c:strRef>
              <c:f>RESULTS!$I$113</c:f>
              <c:strCache>
                <c:ptCount val="1"/>
                <c:pt idx="0">
                  <c:v>Staffing and security</c:v>
                </c:pt>
              </c:strCache>
            </c:strRef>
          </c:tx>
          <c:spPr>
            <a:solidFill>
              <a:srgbClr val="20838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Urbanist Medium" panose="020B0A04040200000203" pitchFamily="34" charset="77"/>
                    <a:ea typeface="Urbanist Medium" panose="020B0A04040200000203" pitchFamily="34" charset="77"/>
                    <a:cs typeface="Urbanist Medium" panose="020B0A04040200000203" pitchFamily="34" charset="77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RESULTS!$J$110:$L$110</c:f>
              <c:strCache>
                <c:ptCount val="3"/>
                <c:pt idx="0">
                  <c:v>Pallet</c:v>
                </c:pt>
                <c:pt idx="1">
                  <c:v>Non-Pallet (own)</c:v>
                </c:pt>
                <c:pt idx="2">
                  <c:v>Non-Pallet (lease)</c:v>
                </c:pt>
              </c:strCache>
            </c:strRef>
          </c:cat>
          <c:val>
            <c:numRef>
              <c:f>RESULTS!$J$113:$L$113</c:f>
              <c:numCache>
                <c:formatCode>"$"#,##0</c:formatCode>
                <c:ptCount val="3"/>
                <c:pt idx="0">
                  <c:v>260000</c:v>
                </c:pt>
                <c:pt idx="1">
                  <c:v>260000</c:v>
                </c:pt>
                <c:pt idx="2">
                  <c:v>260000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FE7-F04D-A08C-26A8219798EE}"/>
            </c:ext>
          </c:extLst>
        </c:ser>
        <c:ser>
          <c:idx val="2"/>
          <c:order val="2"/>
          <c:tx>
            <c:strRef>
              <c:f>RESULTS!$I$114</c:f>
              <c:strCache>
                <c:ptCount val="1"/>
                <c:pt idx="0">
                  <c:v>Program expenses</c:v>
                </c:pt>
              </c:strCache>
            </c:strRef>
          </c:tx>
          <c:spPr>
            <a:solidFill>
              <a:srgbClr val="7EBFB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rgbClr val="000000"/>
                    </a:solidFill>
                    <a:latin typeface="Urbanist Medium" panose="020B0A04040200000203" pitchFamily="34" charset="77"/>
                    <a:ea typeface="Urbanist Medium" panose="020B0A04040200000203" pitchFamily="34" charset="77"/>
                    <a:cs typeface="Urbanist Medium" panose="020B0A04040200000203" pitchFamily="34" charset="77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RESULTS!$J$110:$L$110</c:f>
              <c:strCache>
                <c:ptCount val="3"/>
                <c:pt idx="0">
                  <c:v>Pallet</c:v>
                </c:pt>
                <c:pt idx="1">
                  <c:v>Non-Pallet (own)</c:v>
                </c:pt>
                <c:pt idx="2">
                  <c:v>Non-Pallet (lease)</c:v>
                </c:pt>
              </c:strCache>
            </c:strRef>
          </c:cat>
          <c:val>
            <c:numRef>
              <c:f>RESULTS!$J$114:$L$114</c:f>
              <c:numCache>
                <c:formatCode>"$"#,##0</c:formatCode>
                <c:ptCount val="3"/>
                <c:pt idx="0">
                  <c:v>36300</c:v>
                </c:pt>
                <c:pt idx="1">
                  <c:v>36300</c:v>
                </c:pt>
                <c:pt idx="2">
                  <c:v>36300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FE7-F04D-A08C-26A8219798EE}"/>
            </c:ext>
          </c:extLst>
        </c:ser>
        <c:ser>
          <c:idx val="3"/>
          <c:order val="3"/>
          <c:tx>
            <c:strRef>
              <c:f>RESULTS!$I$115</c:f>
              <c:strCache>
                <c:ptCount val="1"/>
                <c:pt idx="0">
                  <c:v>Utilities</c:v>
                </c:pt>
              </c:strCache>
            </c:strRef>
          </c:tx>
          <c:spPr>
            <a:solidFill>
              <a:srgbClr val="FC9A6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rgbClr val="000000"/>
                    </a:solidFill>
                    <a:latin typeface="Urbanist Medium" panose="020B0A04040200000203" pitchFamily="34" charset="77"/>
                    <a:ea typeface="Urbanist Medium" panose="020B0A04040200000203" pitchFamily="34" charset="77"/>
                    <a:cs typeface="Urbanist Medium" panose="020B0A04040200000203" pitchFamily="34" charset="77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RESULTS!$J$110:$L$110</c:f>
              <c:strCache>
                <c:ptCount val="3"/>
                <c:pt idx="0">
                  <c:v>Pallet</c:v>
                </c:pt>
                <c:pt idx="1">
                  <c:v>Non-Pallet (own)</c:v>
                </c:pt>
                <c:pt idx="2">
                  <c:v>Non-Pallet (lease)</c:v>
                </c:pt>
              </c:strCache>
            </c:strRef>
          </c:cat>
          <c:val>
            <c:numRef>
              <c:f>RESULTS!$J$115:$L$115</c:f>
              <c:numCache>
                <c:formatCode>"$"#,##0</c:formatCode>
                <c:ptCount val="3"/>
                <c:pt idx="0">
                  <c:v>33600</c:v>
                </c:pt>
                <c:pt idx="1">
                  <c:v>33600</c:v>
                </c:pt>
                <c:pt idx="2">
                  <c:v>33600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FE7-F04D-A08C-26A8219798EE}"/>
            </c:ext>
          </c:extLst>
        </c:ser>
        <c:ser>
          <c:idx val="4"/>
          <c:order val="4"/>
          <c:tx>
            <c:strRef>
              <c:f>RESULTS!$I$116</c:f>
              <c:strCache>
                <c:ptCount val="1"/>
                <c:pt idx="0">
                  <c:v>Maintenance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4FE7-F04D-A08C-26A8219798E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Urbanist Medium" panose="020B0A04040200000203" pitchFamily="34" charset="77"/>
                    <a:ea typeface="Urbanist Medium" panose="020B0A04040200000203" pitchFamily="34" charset="77"/>
                    <a:cs typeface="Urbanist Medium" panose="020B0A04040200000203" pitchFamily="34" charset="77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RESULTS!$J$110:$L$110</c:f>
              <c:strCache>
                <c:ptCount val="3"/>
                <c:pt idx="0">
                  <c:v>Pallet</c:v>
                </c:pt>
                <c:pt idx="1">
                  <c:v>Non-Pallet (own)</c:v>
                </c:pt>
                <c:pt idx="2">
                  <c:v>Non-Pallet (lease)</c:v>
                </c:pt>
              </c:strCache>
            </c:strRef>
          </c:cat>
          <c:val>
            <c:numRef>
              <c:f>RESULTS!$J$116:$L$116</c:f>
              <c:numCache>
                <c:formatCode>"$"#,##0</c:formatCode>
                <c:ptCount val="3"/>
                <c:pt idx="0">
                  <c:v>0</c:v>
                </c:pt>
                <c:pt idx="1">
                  <c:v>23200</c:v>
                </c:pt>
                <c:pt idx="2">
                  <c:v>23200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FE7-F04D-A08C-26A8219798EE}"/>
            </c:ext>
          </c:extLst>
        </c:ser>
        <c:ser>
          <c:idx val="5"/>
          <c:order val="5"/>
          <c:tx>
            <c:strRef>
              <c:f>RESULTS!$I$117</c:f>
              <c:strCache>
                <c:ptCount val="1"/>
                <c:pt idx="0">
                  <c:v>Meals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rgbClr val="000000"/>
                    </a:solidFill>
                    <a:latin typeface="Urbanist Medium" panose="020B0A04040200000203" pitchFamily="34" charset="77"/>
                    <a:ea typeface="Urbanist Medium" panose="020B0A04040200000203" pitchFamily="34" charset="77"/>
                    <a:cs typeface="Urbanist Medium" panose="020B0A04040200000203" pitchFamily="34" charset="77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RESULTS!$J$110:$L$110</c:f>
              <c:strCache>
                <c:ptCount val="3"/>
                <c:pt idx="0">
                  <c:v>Pallet</c:v>
                </c:pt>
                <c:pt idx="1">
                  <c:v>Non-Pallet (own)</c:v>
                </c:pt>
                <c:pt idx="2">
                  <c:v>Non-Pallet (lease)</c:v>
                </c:pt>
              </c:strCache>
            </c:strRef>
          </c:cat>
          <c:val>
            <c:numRef>
              <c:f>RESULTS!$J$117:$L$117</c:f>
              <c:numCache>
                <c:formatCode>"$"#,##0</c:formatCode>
                <c:ptCount val="3"/>
                <c:pt idx="0">
                  <c:v>47900</c:v>
                </c:pt>
                <c:pt idx="1">
                  <c:v>47900</c:v>
                </c:pt>
                <c:pt idx="2">
                  <c:v>47900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FE7-F04D-A08C-26A8219798EE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100"/>
        <c:axId val="1145966992"/>
        <c:axId val="1192185968"/>
      </c:barChart>
      <c:catAx>
        <c:axId val="1145966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0000"/>
                </a:solidFill>
                <a:latin typeface="Urbanist Medium" panose="020B0A04040200000203" pitchFamily="34" charset="77"/>
                <a:ea typeface="Urbanist Medium" panose="020B0A04040200000203" pitchFamily="34" charset="77"/>
                <a:cs typeface="Urbanist Medium" panose="020B0A04040200000203" pitchFamily="34" charset="77"/>
              </a:defRPr>
            </a:pPr>
            <a:endParaRPr lang="en-US"/>
          </a:p>
        </c:txPr>
        <c:crossAx val="1192185968"/>
        <c:crosses val="autoZero"/>
        <c:auto val="1"/>
        <c:lblAlgn val="ctr"/>
        <c:lblOffset val="100"/>
        <c:noMultiLvlLbl val="0"/>
      </c:catAx>
      <c:valAx>
        <c:axId val="1192185968"/>
        <c:scaling>
          <c:orientation val="minMax"/>
        </c:scaling>
        <c:delete val="0"/>
        <c:axPos val="l"/>
        <c:numFmt formatCode="&quot;$&quot;#,##0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0000"/>
                </a:solidFill>
                <a:latin typeface="Urbanist Medium" panose="020B0A04040200000203" pitchFamily="34" charset="77"/>
                <a:ea typeface="Urbanist Medium" panose="020B0A04040200000203" pitchFamily="34" charset="77"/>
                <a:cs typeface="Urbanist Medium" panose="020B0A04040200000203" pitchFamily="34" charset="77"/>
              </a:defRPr>
            </a:pPr>
            <a:endParaRPr lang="en-US"/>
          </a:p>
        </c:txPr>
        <c:crossAx val="1145966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rgbClr val="000000"/>
              </a:solidFill>
              <a:latin typeface="Urbanist Medium" panose="020B0A04040200000203" pitchFamily="34" charset="77"/>
              <a:ea typeface="Urbanist Medium" panose="020B0A04040200000203" pitchFamily="34" charset="77"/>
              <a:cs typeface="Urbanist Medium" panose="020B0A04040200000203" pitchFamily="34" charset="77"/>
            </a:defRPr>
          </a:pPr>
          <a:endParaRPr lang="en-US"/>
        </a:p>
      </c:txPr>
    </c:legend>
    <c:plotVisOnly val="1"/>
    <c:dispBlanksAs val="gap"/>
    <c:showDLblsOverMax val="0"/>
    <c:extLst/>
  </c:chart>
  <c:spPr>
    <a:solidFill>
      <a:srgbClr val="FFFFFF"/>
    </a:solidFill>
    <a:ln w="12700" cap="flat" cmpd="sng" algn="ctr">
      <a:solidFill>
        <a:srgbClr val="000000"/>
      </a:solidFill>
      <a:prstDash val="solid"/>
      <a:miter lim="800000"/>
    </a:ln>
    <a:effectLst/>
  </c:spPr>
  <c:txPr>
    <a:bodyPr/>
    <a:lstStyle/>
    <a:p>
      <a:pPr>
        <a:defRPr sz="1200" b="0" i="0">
          <a:solidFill>
            <a:srgbClr val="000000"/>
          </a:solidFill>
          <a:latin typeface="Urbanist Medium" panose="020B0A04040200000203" pitchFamily="34" charset="77"/>
          <a:ea typeface="Urbanist Medium" panose="020B0A04040200000203" pitchFamily="34" charset="77"/>
          <a:cs typeface="Urbanist Medium" panose="020B0A04040200000203" pitchFamily="34" charset="77"/>
        </a:defRPr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Urbanist Medium" panose="020B0A04040200000203" pitchFamily="34" charset="77"/>
                    <a:ea typeface="Urbanist Medium" panose="020B0A04040200000203" pitchFamily="34" charset="77"/>
                    <a:cs typeface="Urbanist Medium" panose="020B0A04040200000203" pitchFamily="34" charset="77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'[ECO Template - NEW1]Sheet1'!$A$5:$A$6</c:f>
              <c:strCache>
                <c:ptCount val="2"/>
                <c:pt idx="0">
                  <c:v>Pallet Shelters</c:v>
                </c:pt>
                <c:pt idx="1">
                  <c:v>Tuff Sheds</c:v>
                </c:pt>
              </c:strCache>
            </c:strRef>
          </c:cat>
          <c:val>
            <c:numRef>
              <c:f>'[ECO Template - NEW1]Sheet1'!$B$5:$B$6</c:f>
              <c:numCache>
                <c:formatCode>_("$"* #,##0_);_("$"* \(#,##0\);_("$"* "-"??_);_(@_)</c:formatCode>
                <c:ptCount val="2"/>
                <c:pt idx="0">
                  <c:v>659000</c:v>
                </c:pt>
                <c:pt idx="1">
                  <c:v>285000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FA-1647-81C6-1044799A3185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1628353215"/>
        <c:axId val="1628354863"/>
      </c:barChart>
      <c:catAx>
        <c:axId val="162835321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19050" cap="flat" cmpd="sng" algn="ctr">
            <a:solidFill>
              <a:srgbClr val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Urbanist Medium" panose="020B0A04040200000203" pitchFamily="34" charset="77"/>
                <a:ea typeface="Urbanist Medium" panose="020B0A04040200000203" pitchFamily="34" charset="77"/>
                <a:cs typeface="Urbanist Medium" panose="020B0A04040200000203" pitchFamily="34" charset="77"/>
              </a:defRPr>
            </a:pPr>
            <a:endParaRPr lang="en-US"/>
          </a:p>
        </c:txPr>
        <c:crossAx val="1628354863"/>
        <c:crosses val="autoZero"/>
        <c:auto val="1"/>
        <c:lblAlgn val="ctr"/>
        <c:lblOffset val="100"/>
        <c:noMultiLvlLbl val="0"/>
      </c:catAx>
      <c:valAx>
        <c:axId val="1628354863"/>
        <c:scaling>
          <c:orientation val="minMax"/>
        </c:scaling>
        <c:delete val="0"/>
        <c:axPos val="l"/>
        <c:numFmt formatCode="_(&quot;$&quot;* #,##0_);_(&quot;$&quot;* \(#,##0\);_(&quot;$&quot;* &quot;-&quot;_);_(@_)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Urbanist Medium" panose="020B0A04040200000203" pitchFamily="34" charset="77"/>
                <a:ea typeface="Urbanist Medium" panose="020B0A04040200000203" pitchFamily="34" charset="77"/>
                <a:cs typeface="Urbanist Medium" panose="020B0A04040200000203" pitchFamily="34" charset="77"/>
              </a:defRPr>
            </a:pPr>
            <a:endParaRPr lang="en-US"/>
          </a:p>
        </c:txPr>
        <c:crossAx val="162835321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200" b="0" i="0">
          <a:solidFill>
            <a:schemeClr val="tx1"/>
          </a:solidFill>
          <a:latin typeface="Urbanist Medium" panose="020B0A04040200000203" pitchFamily="34" charset="77"/>
          <a:ea typeface="Urbanist Medium" panose="020B0A04040200000203" pitchFamily="34" charset="77"/>
          <a:cs typeface="Urbanist Medium" panose="020B0A04040200000203" pitchFamily="34" charset="77"/>
        </a:defRPr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B88EEE1-F777-4E45-8356-45D465708CEE}" type="doc">
      <dgm:prSet loTypeId="urn:microsoft.com/office/officeart/2005/8/layout/bList2" loCatId="" qsTypeId="urn:microsoft.com/office/officeart/2005/8/quickstyle/simple1" qsCatId="simple" csTypeId="urn:microsoft.com/office/officeart/2005/8/colors/accent2_3" csCatId="accent2" phldr="1"/>
      <dgm:spPr/>
    </dgm:pt>
    <dgm:pt modelId="{3237AF7B-CC49-1D4C-B840-D6116418B031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Site Preparation</a:t>
          </a:r>
        </a:p>
      </dgm:t>
    </dgm:pt>
    <dgm:pt modelId="{D3835057-DBE5-0D4C-B46E-5F2730D819C5}" type="parTrans" cxnId="{D9926851-7D1A-6342-9276-28AA97E35D15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DF7C835B-66E5-7E42-B90E-F79185B65090}" type="sibTrans" cxnId="{D9926851-7D1A-6342-9276-28AA97E35D15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94D236AB-A2DE-9E4B-BA1C-4B6A79884BC0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Building Infrastructure</a:t>
          </a:r>
        </a:p>
      </dgm:t>
    </dgm:pt>
    <dgm:pt modelId="{78709373-47F3-5747-AF6E-0032C51ACFAB}" type="parTrans" cxnId="{65AAEBE4-72DF-8C49-9D91-AEA70043A458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3D520505-4BD1-9D41-9DE9-F0437A7CCAAF}" type="sibTrans" cxnId="{65AAEBE4-72DF-8C49-9D91-AEA70043A458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1EFBBA63-0FA4-C046-B51E-AD386A7D9CA0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Operating Costs</a:t>
          </a:r>
        </a:p>
      </dgm:t>
    </dgm:pt>
    <dgm:pt modelId="{B55435A4-3F92-5A49-B155-985375982322}" type="parTrans" cxnId="{09408297-7273-DA4E-9199-D11272A3CD9C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7EB50E0D-F367-7B43-BE36-047D04F2E1D5}" type="sibTrans" cxnId="{09408297-7273-DA4E-9199-D11272A3CD9C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9F0C7665-30BC-8D43-AE6F-273C2A85D390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Expansion Costs</a:t>
          </a:r>
        </a:p>
      </dgm:t>
    </dgm:pt>
    <dgm:pt modelId="{6AB75C54-758D-854F-B790-81B4A188E356}" type="parTrans" cxnId="{BA4C77D5-7971-5143-90E0-3AD454FCD15F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44319950-B0EE-B247-A8A7-4DD3F6D1FF8D}" type="sibTrans" cxnId="{BA4C77D5-7971-5143-90E0-3AD454FCD15F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8CDE7460-CD85-744F-A43E-7BDD578F8B35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Excavations</a:t>
          </a:r>
        </a:p>
      </dgm:t>
    </dgm:pt>
    <dgm:pt modelId="{5C950CE2-BD9D-E947-A87C-3B11046989FE}" type="parTrans" cxnId="{F88598E7-5960-0E4B-8822-5EE712B2954C}">
      <dgm:prSet/>
      <dgm:spPr/>
      <dgm:t>
        <a:bodyPr/>
        <a:lstStyle/>
        <a:p>
          <a:endParaRPr lang="en-US"/>
        </a:p>
      </dgm:t>
    </dgm:pt>
    <dgm:pt modelId="{997AB90A-C35E-4647-A61A-D67E939EAA27}" type="sibTrans" cxnId="{F88598E7-5960-0E4B-8822-5EE712B2954C}">
      <dgm:prSet/>
      <dgm:spPr/>
      <dgm:t>
        <a:bodyPr/>
        <a:lstStyle/>
        <a:p>
          <a:endParaRPr lang="en-US"/>
        </a:p>
      </dgm:t>
    </dgm:pt>
    <dgm:pt modelId="{990E2CDD-8027-4849-9EFD-87E6996CB889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Sewer, electric, and water connections</a:t>
          </a:r>
        </a:p>
      </dgm:t>
    </dgm:pt>
    <dgm:pt modelId="{84FCF594-F26D-9C4E-AF70-11D1FDF7FD81}" type="parTrans" cxnId="{8197A927-037F-B146-9E64-73C09EC27E35}">
      <dgm:prSet/>
      <dgm:spPr/>
      <dgm:t>
        <a:bodyPr/>
        <a:lstStyle/>
        <a:p>
          <a:endParaRPr lang="en-US"/>
        </a:p>
      </dgm:t>
    </dgm:pt>
    <dgm:pt modelId="{E5C4E97E-5CB7-6C44-A29E-3936635A0EA4}" type="sibTrans" cxnId="{8197A927-037F-B146-9E64-73C09EC27E35}">
      <dgm:prSet/>
      <dgm:spPr/>
      <dgm:t>
        <a:bodyPr/>
        <a:lstStyle/>
        <a:p>
          <a:endParaRPr lang="en-US"/>
        </a:p>
      </dgm:t>
    </dgm:pt>
    <dgm:pt modelId="{BD3C8142-38BE-554D-959B-1ECB617930FA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Landscaping, lighting, and fencing</a:t>
          </a:r>
        </a:p>
      </dgm:t>
    </dgm:pt>
    <dgm:pt modelId="{827158CF-D1C5-2A4B-AFC3-0CB495AE8512}" type="parTrans" cxnId="{A2EBDEC1-E621-2B44-AFF9-539BED4224F2}">
      <dgm:prSet/>
      <dgm:spPr/>
      <dgm:t>
        <a:bodyPr/>
        <a:lstStyle/>
        <a:p>
          <a:endParaRPr lang="en-US"/>
        </a:p>
      </dgm:t>
    </dgm:pt>
    <dgm:pt modelId="{B61FBD03-B4FE-CE40-A545-23E96B5F2104}" type="sibTrans" cxnId="{A2EBDEC1-E621-2B44-AFF9-539BED4224F2}">
      <dgm:prSet/>
      <dgm:spPr/>
      <dgm:t>
        <a:bodyPr/>
        <a:lstStyle/>
        <a:p>
          <a:endParaRPr lang="en-US"/>
        </a:p>
      </dgm:t>
    </dgm:pt>
    <dgm:pt modelId="{B6F97F24-D0F9-5048-B5F7-6E52D3F88956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Shelters</a:t>
          </a:r>
        </a:p>
      </dgm:t>
    </dgm:pt>
    <dgm:pt modelId="{77D57FD6-8616-234E-A7F8-65C3D1149BDA}" type="parTrans" cxnId="{F27C8914-0D92-0148-9807-EFAA0BECC7DB}">
      <dgm:prSet/>
      <dgm:spPr/>
      <dgm:t>
        <a:bodyPr/>
        <a:lstStyle/>
        <a:p>
          <a:endParaRPr lang="en-US"/>
        </a:p>
      </dgm:t>
    </dgm:pt>
    <dgm:pt modelId="{D15E3500-2111-574D-A0F2-B4EF0935A6E6}" type="sibTrans" cxnId="{F27C8914-0D92-0148-9807-EFAA0BECC7DB}">
      <dgm:prSet/>
      <dgm:spPr/>
      <dgm:t>
        <a:bodyPr/>
        <a:lstStyle/>
        <a:p>
          <a:endParaRPr lang="en-US"/>
        </a:p>
      </dgm:t>
    </dgm:pt>
    <dgm:pt modelId="{77128F30-4DCF-B44F-BF7B-CB161A7C4EA8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Bathroom and shower units</a:t>
          </a:r>
        </a:p>
      </dgm:t>
    </dgm:pt>
    <dgm:pt modelId="{18A0694B-735A-0242-9D10-B6FC24CB1FB2}" type="parTrans" cxnId="{7479F899-347E-3E4C-92F1-BEDD393E1419}">
      <dgm:prSet/>
      <dgm:spPr/>
      <dgm:t>
        <a:bodyPr/>
        <a:lstStyle/>
        <a:p>
          <a:endParaRPr lang="en-US"/>
        </a:p>
      </dgm:t>
    </dgm:pt>
    <dgm:pt modelId="{F4DFF002-3DF8-EF41-BA1D-93DA1BC303CD}" type="sibTrans" cxnId="{7479F899-347E-3E4C-92F1-BEDD393E1419}">
      <dgm:prSet/>
      <dgm:spPr/>
      <dgm:t>
        <a:bodyPr/>
        <a:lstStyle/>
        <a:p>
          <a:endParaRPr lang="en-US"/>
        </a:p>
      </dgm:t>
    </dgm:pt>
    <dgm:pt modelId="{9AD4CD39-5038-AF43-94E4-A152A8A7F7D3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Staff offices, community room and other amenities</a:t>
          </a:r>
        </a:p>
      </dgm:t>
    </dgm:pt>
    <dgm:pt modelId="{C230149C-23B5-3044-87FA-C054D52215A8}" type="parTrans" cxnId="{281A91BA-E3AF-4E48-920C-EF21BC84A9F1}">
      <dgm:prSet/>
      <dgm:spPr/>
      <dgm:t>
        <a:bodyPr/>
        <a:lstStyle/>
        <a:p>
          <a:endParaRPr lang="en-US"/>
        </a:p>
      </dgm:t>
    </dgm:pt>
    <dgm:pt modelId="{75672647-98AC-F34A-9651-60904B14FD79}" type="sibTrans" cxnId="{281A91BA-E3AF-4E48-920C-EF21BC84A9F1}">
      <dgm:prSet/>
      <dgm:spPr/>
      <dgm:t>
        <a:bodyPr/>
        <a:lstStyle/>
        <a:p>
          <a:endParaRPr lang="en-US"/>
        </a:p>
      </dgm:t>
    </dgm:pt>
    <dgm:pt modelId="{468116F6-6BA3-464B-9782-6BB4DDFD3945}">
      <dgm:prSet phldrT="[Text]"/>
      <dgm:spPr/>
      <dgm:t>
        <a:bodyPr/>
        <a:lstStyle/>
        <a:p>
          <a:r>
            <a:rPr lang="en-US">
              <a:solidFill>
                <a:schemeClr val="tx1"/>
              </a:solidFill>
            </a:rPr>
            <a:t>Staffing and security</a:t>
          </a:r>
          <a:endParaRPr lang="en-US" dirty="0">
            <a:solidFill>
              <a:schemeClr val="tx1"/>
            </a:solidFill>
          </a:endParaRPr>
        </a:p>
      </dgm:t>
    </dgm:pt>
    <dgm:pt modelId="{4703D9AD-66C3-2B4B-A2D1-06CD7DDCDFF9}" type="parTrans" cxnId="{0C218C0A-005C-9E46-B4C5-9C2FD048C2D0}">
      <dgm:prSet/>
      <dgm:spPr/>
      <dgm:t>
        <a:bodyPr/>
        <a:lstStyle/>
        <a:p>
          <a:endParaRPr lang="en-US"/>
        </a:p>
      </dgm:t>
    </dgm:pt>
    <dgm:pt modelId="{9463DA4D-311B-9548-9EA3-FF388DC3918D}" type="sibTrans" cxnId="{0C218C0A-005C-9E46-B4C5-9C2FD048C2D0}">
      <dgm:prSet/>
      <dgm:spPr/>
      <dgm:t>
        <a:bodyPr/>
        <a:lstStyle/>
        <a:p>
          <a:endParaRPr lang="en-US"/>
        </a:p>
      </dgm:t>
    </dgm:pt>
    <dgm:pt modelId="{EBBD6592-7602-B447-A43C-6459C5A47FA1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Program expenses, including utilities and leases</a:t>
          </a:r>
        </a:p>
      </dgm:t>
    </dgm:pt>
    <dgm:pt modelId="{C018E6BF-372C-5342-A324-BBBF1AE09C88}" type="parTrans" cxnId="{A9F2817A-AC8A-FF4C-8306-5DCBC08B64AD}">
      <dgm:prSet/>
      <dgm:spPr/>
      <dgm:t>
        <a:bodyPr/>
        <a:lstStyle/>
        <a:p>
          <a:endParaRPr lang="en-US"/>
        </a:p>
      </dgm:t>
    </dgm:pt>
    <dgm:pt modelId="{EF84A059-FF8E-AC42-8DEF-B9C3FBA59DC0}" type="sibTrans" cxnId="{A9F2817A-AC8A-FF4C-8306-5DCBC08B64AD}">
      <dgm:prSet/>
      <dgm:spPr/>
      <dgm:t>
        <a:bodyPr/>
        <a:lstStyle/>
        <a:p>
          <a:endParaRPr lang="en-US"/>
        </a:p>
      </dgm:t>
    </dgm:pt>
    <dgm:pt modelId="{5234DFA7-B38F-034D-AC0D-FA3BC1BA71E9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Maintenance costs</a:t>
          </a:r>
        </a:p>
      </dgm:t>
    </dgm:pt>
    <dgm:pt modelId="{CDE34317-BF0B-1C42-872E-3DF95812FB6B}" type="parTrans" cxnId="{34558BEC-0C58-C243-B860-8B855436304D}">
      <dgm:prSet/>
      <dgm:spPr/>
      <dgm:t>
        <a:bodyPr/>
        <a:lstStyle/>
        <a:p>
          <a:endParaRPr lang="en-US"/>
        </a:p>
      </dgm:t>
    </dgm:pt>
    <dgm:pt modelId="{C2FFC741-D40F-6243-9AD7-65D8E63AFD28}" type="sibTrans" cxnId="{34558BEC-0C58-C243-B860-8B855436304D}">
      <dgm:prSet/>
      <dgm:spPr/>
      <dgm:t>
        <a:bodyPr/>
        <a:lstStyle/>
        <a:p>
          <a:endParaRPr lang="en-US"/>
        </a:p>
      </dgm:t>
    </dgm:pt>
    <dgm:pt modelId="{CDCAB8D6-2DE0-9D41-B015-5D9BF4D05835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Adding two new shelters per year for a total of 43 shelters after 10 years</a:t>
          </a:r>
        </a:p>
      </dgm:t>
    </dgm:pt>
    <dgm:pt modelId="{A4519EB5-F1D3-FB47-A3B7-8548A957CD85}" type="parTrans" cxnId="{E18D45E8-3705-DC44-AA84-53D4C694483E}">
      <dgm:prSet/>
      <dgm:spPr/>
      <dgm:t>
        <a:bodyPr/>
        <a:lstStyle/>
        <a:p>
          <a:endParaRPr lang="en-US"/>
        </a:p>
      </dgm:t>
    </dgm:pt>
    <dgm:pt modelId="{7B606C06-7232-644D-9700-37E5A798D707}" type="sibTrans" cxnId="{E18D45E8-3705-DC44-AA84-53D4C694483E}">
      <dgm:prSet/>
      <dgm:spPr/>
      <dgm:t>
        <a:bodyPr/>
        <a:lstStyle/>
        <a:p>
          <a:endParaRPr lang="en-US"/>
        </a:p>
      </dgm:t>
    </dgm:pt>
    <dgm:pt modelId="{C771AF9B-B73D-EA4D-B5A1-2286B3A4F8B5}" type="pres">
      <dgm:prSet presAssocID="{1B88EEE1-F777-4E45-8356-45D465708CEE}" presName="diagram" presStyleCnt="0">
        <dgm:presLayoutVars>
          <dgm:dir/>
          <dgm:animLvl val="lvl"/>
          <dgm:resizeHandles val="exact"/>
        </dgm:presLayoutVars>
      </dgm:prSet>
      <dgm:spPr/>
    </dgm:pt>
    <dgm:pt modelId="{299AA478-C6E8-6843-BBC3-005A7192C54E}" type="pres">
      <dgm:prSet presAssocID="{3237AF7B-CC49-1D4C-B840-D6116418B031}" presName="compNode" presStyleCnt="0"/>
      <dgm:spPr/>
    </dgm:pt>
    <dgm:pt modelId="{CFE991E8-F6DD-5340-9E60-F068C3DC372A}" type="pres">
      <dgm:prSet presAssocID="{3237AF7B-CC49-1D4C-B840-D6116418B031}" presName="childRect" presStyleLbl="bgAcc1" presStyleIdx="0" presStyleCnt="4">
        <dgm:presLayoutVars>
          <dgm:bulletEnabled val="1"/>
        </dgm:presLayoutVars>
      </dgm:prSet>
      <dgm:spPr/>
    </dgm:pt>
    <dgm:pt modelId="{935BEAC8-36DC-7542-8218-36E1E35F3303}" type="pres">
      <dgm:prSet presAssocID="{3237AF7B-CC49-1D4C-B840-D6116418B031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895ABB82-34C9-C64D-8CF2-2A9A74C9EC1D}" type="pres">
      <dgm:prSet presAssocID="{3237AF7B-CC49-1D4C-B840-D6116418B031}" presName="parentRect" presStyleLbl="alignNode1" presStyleIdx="0" presStyleCnt="4"/>
      <dgm:spPr/>
    </dgm:pt>
    <dgm:pt modelId="{22064F16-9D3D-6640-9AB7-5E09DE5D2C4A}" type="pres">
      <dgm:prSet presAssocID="{3237AF7B-CC49-1D4C-B840-D6116418B031}" presName="adorn" presStyleLbl="fgAccFollowNode1" presStyleIdx="0" presStyleCnt="4"/>
      <dgm:spPr>
        <a:prstGeom prst="rect">
          <a:avLst/>
        </a:prstGeom>
        <a:noFill/>
        <a:ln>
          <a:noFill/>
        </a:ln>
      </dgm:spPr>
    </dgm:pt>
    <dgm:pt modelId="{C6FA1C5B-8B80-6743-9A22-8156FDBA5DC9}" type="pres">
      <dgm:prSet presAssocID="{DF7C835B-66E5-7E42-B90E-F79185B65090}" presName="sibTrans" presStyleLbl="sibTrans2D1" presStyleIdx="0" presStyleCnt="0"/>
      <dgm:spPr/>
    </dgm:pt>
    <dgm:pt modelId="{22164A17-86FC-D84A-9B7E-E32FBDD21872}" type="pres">
      <dgm:prSet presAssocID="{94D236AB-A2DE-9E4B-BA1C-4B6A79884BC0}" presName="compNode" presStyleCnt="0"/>
      <dgm:spPr/>
    </dgm:pt>
    <dgm:pt modelId="{D5686C84-323F-3A49-9C0A-6C9EE8E78C20}" type="pres">
      <dgm:prSet presAssocID="{94D236AB-A2DE-9E4B-BA1C-4B6A79884BC0}" presName="childRect" presStyleLbl="bgAcc1" presStyleIdx="1" presStyleCnt="4">
        <dgm:presLayoutVars>
          <dgm:bulletEnabled val="1"/>
        </dgm:presLayoutVars>
      </dgm:prSet>
      <dgm:spPr/>
    </dgm:pt>
    <dgm:pt modelId="{44AA0A42-D1EF-544E-9410-BDA1F87FB7FD}" type="pres">
      <dgm:prSet presAssocID="{94D236AB-A2DE-9E4B-BA1C-4B6A79884BC0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B8FA5958-7B2E-7641-90AA-8B5434E15059}" type="pres">
      <dgm:prSet presAssocID="{94D236AB-A2DE-9E4B-BA1C-4B6A79884BC0}" presName="parentRect" presStyleLbl="alignNode1" presStyleIdx="1" presStyleCnt="4"/>
      <dgm:spPr/>
    </dgm:pt>
    <dgm:pt modelId="{BA9E6B08-EC23-2D4A-A9C9-154E4E8E093C}" type="pres">
      <dgm:prSet presAssocID="{94D236AB-A2DE-9E4B-BA1C-4B6A79884BC0}" presName="adorn" presStyleLbl="fgAccFollowNode1" presStyleIdx="1" presStyleCnt="4"/>
      <dgm:spPr>
        <a:prstGeom prst="rect">
          <a:avLst/>
        </a:prstGeom>
        <a:noFill/>
        <a:ln>
          <a:noFill/>
        </a:ln>
      </dgm:spPr>
    </dgm:pt>
    <dgm:pt modelId="{4D963B4A-0270-6046-A0D0-4076CB3871A4}" type="pres">
      <dgm:prSet presAssocID="{3D520505-4BD1-9D41-9DE9-F0437A7CCAAF}" presName="sibTrans" presStyleLbl="sibTrans2D1" presStyleIdx="0" presStyleCnt="0"/>
      <dgm:spPr/>
    </dgm:pt>
    <dgm:pt modelId="{CB072A40-A165-6C45-9CFA-73A6D41FAF72}" type="pres">
      <dgm:prSet presAssocID="{1EFBBA63-0FA4-C046-B51E-AD386A7D9CA0}" presName="compNode" presStyleCnt="0"/>
      <dgm:spPr/>
    </dgm:pt>
    <dgm:pt modelId="{B894A468-B8AA-8E44-871C-8C467DD0326F}" type="pres">
      <dgm:prSet presAssocID="{1EFBBA63-0FA4-C046-B51E-AD386A7D9CA0}" presName="childRect" presStyleLbl="bgAcc1" presStyleIdx="2" presStyleCnt="4">
        <dgm:presLayoutVars>
          <dgm:bulletEnabled val="1"/>
        </dgm:presLayoutVars>
      </dgm:prSet>
      <dgm:spPr/>
    </dgm:pt>
    <dgm:pt modelId="{34271952-237C-B24C-9CED-BF83E0E94363}" type="pres">
      <dgm:prSet presAssocID="{1EFBBA63-0FA4-C046-B51E-AD386A7D9CA0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2EFEA6E6-CC0B-C84B-A200-0C869CF7407E}" type="pres">
      <dgm:prSet presAssocID="{1EFBBA63-0FA4-C046-B51E-AD386A7D9CA0}" presName="parentRect" presStyleLbl="alignNode1" presStyleIdx="2" presStyleCnt="4"/>
      <dgm:spPr/>
    </dgm:pt>
    <dgm:pt modelId="{4A2C2267-E277-CB4A-8714-D3928BEB9168}" type="pres">
      <dgm:prSet presAssocID="{1EFBBA63-0FA4-C046-B51E-AD386A7D9CA0}" presName="adorn" presStyleLbl="fgAccFollowNode1" presStyleIdx="2" presStyleCnt="4" custLinFactX="100000" custLinFactY="-200000" custLinFactNeighborX="172584" custLinFactNeighborY="-283818"/>
      <dgm:spPr>
        <a:prstGeom prst="rect">
          <a:avLst/>
        </a:prstGeom>
        <a:noFill/>
        <a:ln>
          <a:noFill/>
        </a:ln>
      </dgm:spPr>
    </dgm:pt>
    <dgm:pt modelId="{D7084CDD-FFE7-7F4E-B349-E8194BC04BAC}" type="pres">
      <dgm:prSet presAssocID="{7EB50E0D-F367-7B43-BE36-047D04F2E1D5}" presName="sibTrans" presStyleLbl="sibTrans2D1" presStyleIdx="0" presStyleCnt="0"/>
      <dgm:spPr/>
    </dgm:pt>
    <dgm:pt modelId="{BC2F6F91-384B-624C-A33A-AD6E69EBD2C7}" type="pres">
      <dgm:prSet presAssocID="{9F0C7665-30BC-8D43-AE6F-273C2A85D390}" presName="compNode" presStyleCnt="0"/>
      <dgm:spPr/>
    </dgm:pt>
    <dgm:pt modelId="{A286B2FA-839B-A541-8BA5-A5D23EB313FD}" type="pres">
      <dgm:prSet presAssocID="{9F0C7665-30BC-8D43-AE6F-273C2A85D390}" presName="childRect" presStyleLbl="bgAcc1" presStyleIdx="3" presStyleCnt="4">
        <dgm:presLayoutVars>
          <dgm:bulletEnabled val="1"/>
        </dgm:presLayoutVars>
      </dgm:prSet>
      <dgm:spPr/>
    </dgm:pt>
    <dgm:pt modelId="{6A09F7CE-C073-E242-B271-4BEAC292060A}" type="pres">
      <dgm:prSet presAssocID="{9F0C7665-30BC-8D43-AE6F-273C2A85D390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C4E461C6-B866-824F-9F4F-51DD63C070DD}" type="pres">
      <dgm:prSet presAssocID="{9F0C7665-30BC-8D43-AE6F-273C2A85D390}" presName="parentRect" presStyleLbl="alignNode1" presStyleIdx="3" presStyleCnt="4"/>
      <dgm:spPr/>
    </dgm:pt>
    <dgm:pt modelId="{34EA3F59-45D8-2745-B355-F72A35C3BE25}" type="pres">
      <dgm:prSet presAssocID="{9F0C7665-30BC-8D43-AE6F-273C2A85D390}" presName="adorn" presStyleLbl="fgAccFollowNode1" presStyleIdx="3" presStyleCnt="4"/>
      <dgm:spPr>
        <a:prstGeom prst="rect">
          <a:avLst/>
        </a:prstGeom>
        <a:noFill/>
        <a:ln>
          <a:noFill/>
        </a:ln>
      </dgm:spPr>
    </dgm:pt>
  </dgm:ptLst>
  <dgm:cxnLst>
    <dgm:cxn modelId="{D20EE803-0381-E644-907F-B670E117AD61}" type="presOf" srcId="{94D236AB-A2DE-9E4B-BA1C-4B6A79884BC0}" destId="{44AA0A42-D1EF-544E-9410-BDA1F87FB7FD}" srcOrd="0" destOrd="0" presId="urn:microsoft.com/office/officeart/2005/8/layout/bList2"/>
    <dgm:cxn modelId="{0C218C0A-005C-9E46-B4C5-9C2FD048C2D0}" srcId="{1EFBBA63-0FA4-C046-B51E-AD386A7D9CA0}" destId="{468116F6-6BA3-464B-9782-6BB4DDFD3945}" srcOrd="0" destOrd="0" parTransId="{4703D9AD-66C3-2B4B-A2D1-06CD7DDCDFF9}" sibTransId="{9463DA4D-311B-9548-9EA3-FF388DC3918D}"/>
    <dgm:cxn modelId="{F27C8914-0D92-0148-9807-EFAA0BECC7DB}" srcId="{94D236AB-A2DE-9E4B-BA1C-4B6A79884BC0}" destId="{B6F97F24-D0F9-5048-B5F7-6E52D3F88956}" srcOrd="0" destOrd="0" parTransId="{77D57FD6-8616-234E-A7F8-65C3D1149BDA}" sibTransId="{D15E3500-2111-574D-A0F2-B4EF0935A6E6}"/>
    <dgm:cxn modelId="{EA6E7926-8191-8E42-8E48-5D0736815D5C}" type="presOf" srcId="{77128F30-4DCF-B44F-BF7B-CB161A7C4EA8}" destId="{D5686C84-323F-3A49-9C0A-6C9EE8E78C20}" srcOrd="0" destOrd="1" presId="urn:microsoft.com/office/officeart/2005/8/layout/bList2"/>
    <dgm:cxn modelId="{8197A927-037F-B146-9E64-73C09EC27E35}" srcId="{3237AF7B-CC49-1D4C-B840-D6116418B031}" destId="{990E2CDD-8027-4849-9EFD-87E6996CB889}" srcOrd="1" destOrd="0" parTransId="{84FCF594-F26D-9C4E-AF70-11D1FDF7FD81}" sibTransId="{E5C4E97E-5CB7-6C44-A29E-3936635A0EA4}"/>
    <dgm:cxn modelId="{2F9D812A-3FD4-494F-BE07-74E899CC9E41}" type="presOf" srcId="{1B88EEE1-F777-4E45-8356-45D465708CEE}" destId="{C771AF9B-B73D-EA4D-B5A1-2286B3A4F8B5}" srcOrd="0" destOrd="0" presId="urn:microsoft.com/office/officeart/2005/8/layout/bList2"/>
    <dgm:cxn modelId="{E0DE502B-85B5-D54E-AFA9-32646AB558CB}" type="presOf" srcId="{1EFBBA63-0FA4-C046-B51E-AD386A7D9CA0}" destId="{2EFEA6E6-CC0B-C84B-A200-0C869CF7407E}" srcOrd="1" destOrd="0" presId="urn:microsoft.com/office/officeart/2005/8/layout/bList2"/>
    <dgm:cxn modelId="{56B82E2C-6C9E-F743-A6A8-51460B7B76A1}" type="presOf" srcId="{94D236AB-A2DE-9E4B-BA1C-4B6A79884BC0}" destId="{B8FA5958-7B2E-7641-90AA-8B5434E15059}" srcOrd="1" destOrd="0" presId="urn:microsoft.com/office/officeart/2005/8/layout/bList2"/>
    <dgm:cxn modelId="{CD79B83C-FEE5-9744-A6F2-BAEAC8816A3E}" type="presOf" srcId="{7EB50E0D-F367-7B43-BE36-047D04F2E1D5}" destId="{D7084CDD-FFE7-7F4E-B349-E8194BC04BAC}" srcOrd="0" destOrd="0" presId="urn:microsoft.com/office/officeart/2005/8/layout/bList2"/>
    <dgm:cxn modelId="{2E9CB749-F8C3-7A4D-8FF8-42C3FEB281D3}" type="presOf" srcId="{B6F97F24-D0F9-5048-B5F7-6E52D3F88956}" destId="{D5686C84-323F-3A49-9C0A-6C9EE8E78C20}" srcOrd="0" destOrd="0" presId="urn:microsoft.com/office/officeart/2005/8/layout/bList2"/>
    <dgm:cxn modelId="{D9926851-7D1A-6342-9276-28AA97E35D15}" srcId="{1B88EEE1-F777-4E45-8356-45D465708CEE}" destId="{3237AF7B-CC49-1D4C-B840-D6116418B031}" srcOrd="0" destOrd="0" parTransId="{D3835057-DBE5-0D4C-B46E-5F2730D819C5}" sibTransId="{DF7C835B-66E5-7E42-B90E-F79185B65090}"/>
    <dgm:cxn modelId="{0D1AD45A-42CA-0F4D-B147-643306FFCF74}" type="presOf" srcId="{468116F6-6BA3-464B-9782-6BB4DDFD3945}" destId="{B894A468-B8AA-8E44-871C-8C467DD0326F}" srcOrd="0" destOrd="0" presId="urn:microsoft.com/office/officeart/2005/8/layout/bList2"/>
    <dgm:cxn modelId="{96A51565-74CD-274C-AE98-2E12F3ABAB55}" type="presOf" srcId="{DF7C835B-66E5-7E42-B90E-F79185B65090}" destId="{C6FA1C5B-8B80-6743-9A22-8156FDBA5DC9}" srcOrd="0" destOrd="0" presId="urn:microsoft.com/office/officeart/2005/8/layout/bList2"/>
    <dgm:cxn modelId="{62535965-833F-F94C-86FA-9F9E49ED8DEF}" type="presOf" srcId="{3D520505-4BD1-9D41-9DE9-F0437A7CCAAF}" destId="{4D963B4A-0270-6046-A0D0-4076CB3871A4}" srcOrd="0" destOrd="0" presId="urn:microsoft.com/office/officeart/2005/8/layout/bList2"/>
    <dgm:cxn modelId="{CA3F6668-0DC7-954E-B341-97EF1D149DD7}" type="presOf" srcId="{5234DFA7-B38F-034D-AC0D-FA3BC1BA71E9}" destId="{B894A468-B8AA-8E44-871C-8C467DD0326F}" srcOrd="0" destOrd="2" presId="urn:microsoft.com/office/officeart/2005/8/layout/bList2"/>
    <dgm:cxn modelId="{8D333679-ECF0-6541-A867-28479D39253E}" type="presOf" srcId="{8CDE7460-CD85-744F-A43E-7BDD578F8B35}" destId="{CFE991E8-F6DD-5340-9E60-F068C3DC372A}" srcOrd="0" destOrd="0" presId="urn:microsoft.com/office/officeart/2005/8/layout/bList2"/>
    <dgm:cxn modelId="{A9F2817A-AC8A-FF4C-8306-5DCBC08B64AD}" srcId="{1EFBBA63-0FA4-C046-B51E-AD386A7D9CA0}" destId="{EBBD6592-7602-B447-A43C-6459C5A47FA1}" srcOrd="1" destOrd="0" parTransId="{C018E6BF-372C-5342-A324-BBBF1AE09C88}" sibTransId="{EF84A059-FF8E-AC42-8DEF-B9C3FBA59DC0}"/>
    <dgm:cxn modelId="{5A0F868F-1E7F-0647-B272-6D3C6BA80E9A}" type="presOf" srcId="{EBBD6592-7602-B447-A43C-6459C5A47FA1}" destId="{B894A468-B8AA-8E44-871C-8C467DD0326F}" srcOrd="0" destOrd="1" presId="urn:microsoft.com/office/officeart/2005/8/layout/bList2"/>
    <dgm:cxn modelId="{09408297-7273-DA4E-9199-D11272A3CD9C}" srcId="{1B88EEE1-F777-4E45-8356-45D465708CEE}" destId="{1EFBBA63-0FA4-C046-B51E-AD386A7D9CA0}" srcOrd="2" destOrd="0" parTransId="{B55435A4-3F92-5A49-B155-985375982322}" sibTransId="{7EB50E0D-F367-7B43-BE36-047D04F2E1D5}"/>
    <dgm:cxn modelId="{7479F899-347E-3E4C-92F1-BEDD393E1419}" srcId="{94D236AB-A2DE-9E4B-BA1C-4B6A79884BC0}" destId="{77128F30-4DCF-B44F-BF7B-CB161A7C4EA8}" srcOrd="1" destOrd="0" parTransId="{18A0694B-735A-0242-9D10-B6FC24CB1FB2}" sibTransId="{F4DFF002-3DF8-EF41-BA1D-93DA1BC303CD}"/>
    <dgm:cxn modelId="{883B4BB6-BEE5-9E44-8FAF-7782CAD8D36E}" type="presOf" srcId="{990E2CDD-8027-4849-9EFD-87E6996CB889}" destId="{CFE991E8-F6DD-5340-9E60-F068C3DC372A}" srcOrd="0" destOrd="1" presId="urn:microsoft.com/office/officeart/2005/8/layout/bList2"/>
    <dgm:cxn modelId="{281A91BA-E3AF-4E48-920C-EF21BC84A9F1}" srcId="{94D236AB-A2DE-9E4B-BA1C-4B6A79884BC0}" destId="{9AD4CD39-5038-AF43-94E4-A152A8A7F7D3}" srcOrd="2" destOrd="0" parTransId="{C230149C-23B5-3044-87FA-C054D52215A8}" sibTransId="{75672647-98AC-F34A-9651-60904B14FD79}"/>
    <dgm:cxn modelId="{C840B5BD-FD98-E74D-8CDD-88D83306BBEA}" type="presOf" srcId="{3237AF7B-CC49-1D4C-B840-D6116418B031}" destId="{935BEAC8-36DC-7542-8218-36E1E35F3303}" srcOrd="0" destOrd="0" presId="urn:microsoft.com/office/officeart/2005/8/layout/bList2"/>
    <dgm:cxn modelId="{D9A8AEBF-F868-3949-BA7C-E276D0F551C9}" type="presOf" srcId="{9F0C7665-30BC-8D43-AE6F-273C2A85D390}" destId="{C4E461C6-B866-824F-9F4F-51DD63C070DD}" srcOrd="1" destOrd="0" presId="urn:microsoft.com/office/officeart/2005/8/layout/bList2"/>
    <dgm:cxn modelId="{A2EBDEC1-E621-2B44-AFF9-539BED4224F2}" srcId="{3237AF7B-CC49-1D4C-B840-D6116418B031}" destId="{BD3C8142-38BE-554D-959B-1ECB617930FA}" srcOrd="2" destOrd="0" parTransId="{827158CF-D1C5-2A4B-AFC3-0CB495AE8512}" sibTransId="{B61FBD03-B4FE-CE40-A545-23E96B5F2104}"/>
    <dgm:cxn modelId="{3F679EC7-85BC-9C4B-93D0-86E215CC4737}" type="presOf" srcId="{9AD4CD39-5038-AF43-94E4-A152A8A7F7D3}" destId="{D5686C84-323F-3A49-9C0A-6C9EE8E78C20}" srcOrd="0" destOrd="2" presId="urn:microsoft.com/office/officeart/2005/8/layout/bList2"/>
    <dgm:cxn modelId="{7E2C9AC9-3AC2-6449-B0EB-9A218F7BD0F0}" type="presOf" srcId="{3237AF7B-CC49-1D4C-B840-D6116418B031}" destId="{895ABB82-34C9-C64D-8CF2-2A9A74C9EC1D}" srcOrd="1" destOrd="0" presId="urn:microsoft.com/office/officeart/2005/8/layout/bList2"/>
    <dgm:cxn modelId="{BA4C77D5-7971-5143-90E0-3AD454FCD15F}" srcId="{1B88EEE1-F777-4E45-8356-45D465708CEE}" destId="{9F0C7665-30BC-8D43-AE6F-273C2A85D390}" srcOrd="3" destOrd="0" parTransId="{6AB75C54-758D-854F-B790-81B4A188E356}" sibTransId="{44319950-B0EE-B247-A8A7-4DD3F6D1FF8D}"/>
    <dgm:cxn modelId="{65AAEBE4-72DF-8C49-9D91-AEA70043A458}" srcId="{1B88EEE1-F777-4E45-8356-45D465708CEE}" destId="{94D236AB-A2DE-9E4B-BA1C-4B6A79884BC0}" srcOrd="1" destOrd="0" parTransId="{78709373-47F3-5747-AF6E-0032C51ACFAB}" sibTransId="{3D520505-4BD1-9D41-9DE9-F0437A7CCAAF}"/>
    <dgm:cxn modelId="{F88598E7-5960-0E4B-8822-5EE712B2954C}" srcId="{3237AF7B-CC49-1D4C-B840-D6116418B031}" destId="{8CDE7460-CD85-744F-A43E-7BDD578F8B35}" srcOrd="0" destOrd="0" parTransId="{5C950CE2-BD9D-E947-A87C-3B11046989FE}" sibTransId="{997AB90A-C35E-4647-A61A-D67E939EAA27}"/>
    <dgm:cxn modelId="{E18D45E8-3705-DC44-AA84-53D4C694483E}" srcId="{9F0C7665-30BC-8D43-AE6F-273C2A85D390}" destId="{CDCAB8D6-2DE0-9D41-B015-5D9BF4D05835}" srcOrd="0" destOrd="0" parTransId="{A4519EB5-F1D3-FB47-A3B7-8548A957CD85}" sibTransId="{7B606C06-7232-644D-9700-37E5A798D707}"/>
    <dgm:cxn modelId="{F18254EA-DF62-BE46-B0ED-3D01AAAF5413}" type="presOf" srcId="{CDCAB8D6-2DE0-9D41-B015-5D9BF4D05835}" destId="{A286B2FA-839B-A541-8BA5-A5D23EB313FD}" srcOrd="0" destOrd="0" presId="urn:microsoft.com/office/officeart/2005/8/layout/bList2"/>
    <dgm:cxn modelId="{34558BEC-0C58-C243-B860-8B855436304D}" srcId="{1EFBBA63-0FA4-C046-B51E-AD386A7D9CA0}" destId="{5234DFA7-B38F-034D-AC0D-FA3BC1BA71E9}" srcOrd="2" destOrd="0" parTransId="{CDE34317-BF0B-1C42-872E-3DF95812FB6B}" sibTransId="{C2FFC741-D40F-6243-9AD7-65D8E63AFD28}"/>
    <dgm:cxn modelId="{755DFCF1-0DFF-9448-9216-F692DC230866}" type="presOf" srcId="{9F0C7665-30BC-8D43-AE6F-273C2A85D390}" destId="{6A09F7CE-C073-E242-B271-4BEAC292060A}" srcOrd="0" destOrd="0" presId="urn:microsoft.com/office/officeart/2005/8/layout/bList2"/>
    <dgm:cxn modelId="{22BD2DF7-8F49-8744-B9D2-DAE70A7E8C2E}" type="presOf" srcId="{1EFBBA63-0FA4-C046-B51E-AD386A7D9CA0}" destId="{34271952-237C-B24C-9CED-BF83E0E94363}" srcOrd="0" destOrd="0" presId="urn:microsoft.com/office/officeart/2005/8/layout/bList2"/>
    <dgm:cxn modelId="{DDF0E8FB-F0EA-5B4F-B697-3614A18F7EC5}" type="presOf" srcId="{BD3C8142-38BE-554D-959B-1ECB617930FA}" destId="{CFE991E8-F6DD-5340-9E60-F068C3DC372A}" srcOrd="0" destOrd="2" presId="urn:microsoft.com/office/officeart/2005/8/layout/bList2"/>
    <dgm:cxn modelId="{E149E2AC-90F4-5748-A25C-D76B7606C96C}" type="presParOf" srcId="{C771AF9B-B73D-EA4D-B5A1-2286B3A4F8B5}" destId="{299AA478-C6E8-6843-BBC3-005A7192C54E}" srcOrd="0" destOrd="0" presId="urn:microsoft.com/office/officeart/2005/8/layout/bList2"/>
    <dgm:cxn modelId="{4F594309-24A6-8748-98C6-8957AD61D868}" type="presParOf" srcId="{299AA478-C6E8-6843-BBC3-005A7192C54E}" destId="{CFE991E8-F6DD-5340-9E60-F068C3DC372A}" srcOrd="0" destOrd="0" presId="urn:microsoft.com/office/officeart/2005/8/layout/bList2"/>
    <dgm:cxn modelId="{EE422DDC-34DA-9B4E-A4CC-7B0618FEE580}" type="presParOf" srcId="{299AA478-C6E8-6843-BBC3-005A7192C54E}" destId="{935BEAC8-36DC-7542-8218-36E1E35F3303}" srcOrd="1" destOrd="0" presId="urn:microsoft.com/office/officeart/2005/8/layout/bList2"/>
    <dgm:cxn modelId="{395BD432-3F83-5647-8050-9829689EC475}" type="presParOf" srcId="{299AA478-C6E8-6843-BBC3-005A7192C54E}" destId="{895ABB82-34C9-C64D-8CF2-2A9A74C9EC1D}" srcOrd="2" destOrd="0" presId="urn:microsoft.com/office/officeart/2005/8/layout/bList2"/>
    <dgm:cxn modelId="{EDE3CB9A-7E7A-1746-BA78-3847218401A2}" type="presParOf" srcId="{299AA478-C6E8-6843-BBC3-005A7192C54E}" destId="{22064F16-9D3D-6640-9AB7-5E09DE5D2C4A}" srcOrd="3" destOrd="0" presId="urn:microsoft.com/office/officeart/2005/8/layout/bList2"/>
    <dgm:cxn modelId="{F302A294-9294-A541-B92A-32DAC64FFD01}" type="presParOf" srcId="{C771AF9B-B73D-EA4D-B5A1-2286B3A4F8B5}" destId="{C6FA1C5B-8B80-6743-9A22-8156FDBA5DC9}" srcOrd="1" destOrd="0" presId="urn:microsoft.com/office/officeart/2005/8/layout/bList2"/>
    <dgm:cxn modelId="{11E1D4CB-FA03-724B-A8BF-4611CEE1E026}" type="presParOf" srcId="{C771AF9B-B73D-EA4D-B5A1-2286B3A4F8B5}" destId="{22164A17-86FC-D84A-9B7E-E32FBDD21872}" srcOrd="2" destOrd="0" presId="urn:microsoft.com/office/officeart/2005/8/layout/bList2"/>
    <dgm:cxn modelId="{E3B838D6-B54F-5C4D-9440-631E11CD5B33}" type="presParOf" srcId="{22164A17-86FC-D84A-9B7E-E32FBDD21872}" destId="{D5686C84-323F-3A49-9C0A-6C9EE8E78C20}" srcOrd="0" destOrd="0" presId="urn:microsoft.com/office/officeart/2005/8/layout/bList2"/>
    <dgm:cxn modelId="{9EE0718B-E617-B044-B53F-81D5D0F96103}" type="presParOf" srcId="{22164A17-86FC-D84A-9B7E-E32FBDD21872}" destId="{44AA0A42-D1EF-544E-9410-BDA1F87FB7FD}" srcOrd="1" destOrd="0" presId="urn:microsoft.com/office/officeart/2005/8/layout/bList2"/>
    <dgm:cxn modelId="{02071FE5-CDBE-FE44-BD85-0645FB429ECA}" type="presParOf" srcId="{22164A17-86FC-D84A-9B7E-E32FBDD21872}" destId="{B8FA5958-7B2E-7641-90AA-8B5434E15059}" srcOrd="2" destOrd="0" presId="urn:microsoft.com/office/officeart/2005/8/layout/bList2"/>
    <dgm:cxn modelId="{49A1F97D-74A3-B54D-80C4-02039837DF27}" type="presParOf" srcId="{22164A17-86FC-D84A-9B7E-E32FBDD21872}" destId="{BA9E6B08-EC23-2D4A-A9C9-154E4E8E093C}" srcOrd="3" destOrd="0" presId="urn:microsoft.com/office/officeart/2005/8/layout/bList2"/>
    <dgm:cxn modelId="{AB70F6D2-765E-9941-B330-ADCF9EB2DD92}" type="presParOf" srcId="{C771AF9B-B73D-EA4D-B5A1-2286B3A4F8B5}" destId="{4D963B4A-0270-6046-A0D0-4076CB3871A4}" srcOrd="3" destOrd="0" presId="urn:microsoft.com/office/officeart/2005/8/layout/bList2"/>
    <dgm:cxn modelId="{4F559752-A822-B24B-BE28-04235299FE53}" type="presParOf" srcId="{C771AF9B-B73D-EA4D-B5A1-2286B3A4F8B5}" destId="{CB072A40-A165-6C45-9CFA-73A6D41FAF72}" srcOrd="4" destOrd="0" presId="urn:microsoft.com/office/officeart/2005/8/layout/bList2"/>
    <dgm:cxn modelId="{2172BCCE-823D-3643-A522-C3D1E5C43A65}" type="presParOf" srcId="{CB072A40-A165-6C45-9CFA-73A6D41FAF72}" destId="{B894A468-B8AA-8E44-871C-8C467DD0326F}" srcOrd="0" destOrd="0" presId="urn:microsoft.com/office/officeart/2005/8/layout/bList2"/>
    <dgm:cxn modelId="{3ACE60F3-B621-DC47-8125-C7DB17C8F84F}" type="presParOf" srcId="{CB072A40-A165-6C45-9CFA-73A6D41FAF72}" destId="{34271952-237C-B24C-9CED-BF83E0E94363}" srcOrd="1" destOrd="0" presId="urn:microsoft.com/office/officeart/2005/8/layout/bList2"/>
    <dgm:cxn modelId="{508F7B4F-1625-9A46-B224-2B3531C7308D}" type="presParOf" srcId="{CB072A40-A165-6C45-9CFA-73A6D41FAF72}" destId="{2EFEA6E6-CC0B-C84B-A200-0C869CF7407E}" srcOrd="2" destOrd="0" presId="urn:microsoft.com/office/officeart/2005/8/layout/bList2"/>
    <dgm:cxn modelId="{E42BCA62-7597-DB44-A2F9-DA042C5AE9AD}" type="presParOf" srcId="{CB072A40-A165-6C45-9CFA-73A6D41FAF72}" destId="{4A2C2267-E277-CB4A-8714-D3928BEB9168}" srcOrd="3" destOrd="0" presId="urn:microsoft.com/office/officeart/2005/8/layout/bList2"/>
    <dgm:cxn modelId="{99EDF988-B7FC-5847-B17B-D10379B06231}" type="presParOf" srcId="{C771AF9B-B73D-EA4D-B5A1-2286B3A4F8B5}" destId="{D7084CDD-FFE7-7F4E-B349-E8194BC04BAC}" srcOrd="5" destOrd="0" presId="urn:microsoft.com/office/officeart/2005/8/layout/bList2"/>
    <dgm:cxn modelId="{A2AC8835-38F7-8F4D-9A5D-6692C47F12C6}" type="presParOf" srcId="{C771AF9B-B73D-EA4D-B5A1-2286B3A4F8B5}" destId="{BC2F6F91-384B-624C-A33A-AD6E69EBD2C7}" srcOrd="6" destOrd="0" presId="urn:microsoft.com/office/officeart/2005/8/layout/bList2"/>
    <dgm:cxn modelId="{CEC037A8-5640-D947-9367-69B14FD0FE9A}" type="presParOf" srcId="{BC2F6F91-384B-624C-A33A-AD6E69EBD2C7}" destId="{A286B2FA-839B-A541-8BA5-A5D23EB313FD}" srcOrd="0" destOrd="0" presId="urn:microsoft.com/office/officeart/2005/8/layout/bList2"/>
    <dgm:cxn modelId="{2EA8AEA5-D13E-5042-8452-4BD1A8D44306}" type="presParOf" srcId="{BC2F6F91-384B-624C-A33A-AD6E69EBD2C7}" destId="{6A09F7CE-C073-E242-B271-4BEAC292060A}" srcOrd="1" destOrd="0" presId="urn:microsoft.com/office/officeart/2005/8/layout/bList2"/>
    <dgm:cxn modelId="{08F9FA95-BD0A-524D-8B65-7E94869CBCCD}" type="presParOf" srcId="{BC2F6F91-384B-624C-A33A-AD6E69EBD2C7}" destId="{C4E461C6-B866-824F-9F4F-51DD63C070DD}" srcOrd="2" destOrd="0" presId="urn:microsoft.com/office/officeart/2005/8/layout/bList2"/>
    <dgm:cxn modelId="{68C9A0C1-7696-F044-8AFF-1EB8B4B22A42}" type="presParOf" srcId="{BC2F6F91-384B-624C-A33A-AD6E69EBD2C7}" destId="{34EA3F59-45D8-2745-B355-F72A35C3BE25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E991E8-F6DD-5340-9E60-F068C3DC372A}">
      <dsp:nvSpPr>
        <dsp:cNvPr id="0" name=""/>
        <dsp:cNvSpPr/>
      </dsp:nvSpPr>
      <dsp:spPr>
        <a:xfrm>
          <a:off x="6624" y="1019350"/>
          <a:ext cx="2349130" cy="1753576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72390" rIns="24130" bIns="2413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>
              <a:solidFill>
                <a:schemeClr val="tx1"/>
              </a:solidFill>
            </a:rPr>
            <a:t>Excavations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>
              <a:solidFill>
                <a:schemeClr val="tx1"/>
              </a:solidFill>
            </a:rPr>
            <a:t>Sewer, electric, and water connections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>
              <a:solidFill>
                <a:schemeClr val="tx1"/>
              </a:solidFill>
            </a:rPr>
            <a:t>Landscaping, lighting, and fencing</a:t>
          </a:r>
        </a:p>
      </dsp:txBody>
      <dsp:txXfrm>
        <a:off x="47712" y="1060438"/>
        <a:ext cx="2266954" cy="1712488"/>
      </dsp:txXfrm>
    </dsp:sp>
    <dsp:sp modelId="{895ABB82-34C9-C64D-8CF2-2A9A74C9EC1D}">
      <dsp:nvSpPr>
        <dsp:cNvPr id="0" name=""/>
        <dsp:cNvSpPr/>
      </dsp:nvSpPr>
      <dsp:spPr>
        <a:xfrm>
          <a:off x="6624" y="2772926"/>
          <a:ext cx="2349130" cy="754037"/>
        </a:xfrm>
        <a:prstGeom prst="rect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0" rIns="29210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solidFill>
                <a:schemeClr val="tx1"/>
              </a:solidFill>
            </a:rPr>
            <a:t>Site Preparation</a:t>
          </a:r>
        </a:p>
      </dsp:txBody>
      <dsp:txXfrm>
        <a:off x="6624" y="2772926"/>
        <a:ext cx="1654317" cy="754037"/>
      </dsp:txXfrm>
    </dsp:sp>
    <dsp:sp modelId="{22064F16-9D3D-6640-9AB7-5E09DE5D2C4A}">
      <dsp:nvSpPr>
        <dsp:cNvPr id="0" name=""/>
        <dsp:cNvSpPr/>
      </dsp:nvSpPr>
      <dsp:spPr>
        <a:xfrm>
          <a:off x="1727394" y="2892698"/>
          <a:ext cx="822195" cy="822195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686C84-323F-3A49-9C0A-6C9EE8E78C20}">
      <dsp:nvSpPr>
        <dsp:cNvPr id="0" name=""/>
        <dsp:cNvSpPr/>
      </dsp:nvSpPr>
      <dsp:spPr>
        <a:xfrm>
          <a:off x="2753284" y="1019350"/>
          <a:ext cx="2349130" cy="1753576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-88839"/>
              <a:satOff val="7585"/>
              <a:lumOff val="678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72390" rIns="24130" bIns="2413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>
              <a:solidFill>
                <a:schemeClr val="tx1"/>
              </a:solidFill>
            </a:rPr>
            <a:t>Shelters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>
              <a:solidFill>
                <a:schemeClr val="tx1"/>
              </a:solidFill>
            </a:rPr>
            <a:t>Bathroom and shower units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>
              <a:solidFill>
                <a:schemeClr val="tx1"/>
              </a:solidFill>
            </a:rPr>
            <a:t>Staff offices, community room and other amenities</a:t>
          </a:r>
        </a:p>
      </dsp:txBody>
      <dsp:txXfrm>
        <a:off x="2794372" y="1060438"/>
        <a:ext cx="2266954" cy="1712488"/>
      </dsp:txXfrm>
    </dsp:sp>
    <dsp:sp modelId="{B8FA5958-7B2E-7641-90AA-8B5434E15059}">
      <dsp:nvSpPr>
        <dsp:cNvPr id="0" name=""/>
        <dsp:cNvSpPr/>
      </dsp:nvSpPr>
      <dsp:spPr>
        <a:xfrm>
          <a:off x="2753284" y="2772926"/>
          <a:ext cx="2349130" cy="754037"/>
        </a:xfrm>
        <a:prstGeom prst="rect">
          <a:avLst/>
        </a:prstGeom>
        <a:solidFill>
          <a:schemeClr val="accent2">
            <a:shade val="80000"/>
            <a:hueOff val="-88839"/>
            <a:satOff val="7585"/>
            <a:lumOff val="6787"/>
            <a:alphaOff val="0"/>
          </a:schemeClr>
        </a:solidFill>
        <a:ln w="12700" cap="flat" cmpd="sng" algn="ctr">
          <a:solidFill>
            <a:schemeClr val="accent2">
              <a:shade val="80000"/>
              <a:hueOff val="-88839"/>
              <a:satOff val="7585"/>
              <a:lumOff val="678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0" rIns="29210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solidFill>
                <a:schemeClr val="tx1"/>
              </a:solidFill>
            </a:rPr>
            <a:t>Building Infrastructure</a:t>
          </a:r>
        </a:p>
      </dsp:txBody>
      <dsp:txXfrm>
        <a:off x="2753284" y="2772926"/>
        <a:ext cx="1654317" cy="754037"/>
      </dsp:txXfrm>
    </dsp:sp>
    <dsp:sp modelId="{BA9E6B08-EC23-2D4A-A9C9-154E4E8E093C}">
      <dsp:nvSpPr>
        <dsp:cNvPr id="0" name=""/>
        <dsp:cNvSpPr/>
      </dsp:nvSpPr>
      <dsp:spPr>
        <a:xfrm>
          <a:off x="4474054" y="2892698"/>
          <a:ext cx="822195" cy="822195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94A468-B8AA-8E44-871C-8C467DD0326F}">
      <dsp:nvSpPr>
        <dsp:cNvPr id="0" name=""/>
        <dsp:cNvSpPr/>
      </dsp:nvSpPr>
      <dsp:spPr>
        <a:xfrm>
          <a:off x="5499943" y="1019350"/>
          <a:ext cx="2349130" cy="1753576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-177677"/>
              <a:satOff val="15169"/>
              <a:lumOff val="1357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72390" rIns="24130" bIns="2413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>
              <a:solidFill>
                <a:schemeClr val="tx1"/>
              </a:solidFill>
            </a:rPr>
            <a:t>Staffing and security</a:t>
          </a:r>
          <a:endParaRPr lang="en-US" sz="1900" kern="1200" dirty="0">
            <a:solidFill>
              <a:schemeClr val="tx1"/>
            </a:solidFill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>
              <a:solidFill>
                <a:schemeClr val="tx1"/>
              </a:solidFill>
            </a:rPr>
            <a:t>Program expenses, including utilities and leases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>
              <a:solidFill>
                <a:schemeClr val="tx1"/>
              </a:solidFill>
            </a:rPr>
            <a:t>Maintenance costs</a:t>
          </a:r>
        </a:p>
      </dsp:txBody>
      <dsp:txXfrm>
        <a:off x="5541031" y="1060438"/>
        <a:ext cx="2266954" cy="1712488"/>
      </dsp:txXfrm>
    </dsp:sp>
    <dsp:sp modelId="{2EFEA6E6-CC0B-C84B-A200-0C869CF7407E}">
      <dsp:nvSpPr>
        <dsp:cNvPr id="0" name=""/>
        <dsp:cNvSpPr/>
      </dsp:nvSpPr>
      <dsp:spPr>
        <a:xfrm>
          <a:off x="5499943" y="2772926"/>
          <a:ext cx="2349130" cy="754037"/>
        </a:xfrm>
        <a:prstGeom prst="rect">
          <a:avLst/>
        </a:prstGeom>
        <a:solidFill>
          <a:schemeClr val="accent2">
            <a:shade val="80000"/>
            <a:hueOff val="-177677"/>
            <a:satOff val="15169"/>
            <a:lumOff val="13575"/>
            <a:alphaOff val="0"/>
          </a:schemeClr>
        </a:solidFill>
        <a:ln w="12700" cap="flat" cmpd="sng" algn="ctr">
          <a:solidFill>
            <a:schemeClr val="accent2">
              <a:shade val="80000"/>
              <a:hueOff val="-177677"/>
              <a:satOff val="15169"/>
              <a:lumOff val="1357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0" rIns="29210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solidFill>
                <a:schemeClr val="tx1"/>
              </a:solidFill>
            </a:rPr>
            <a:t>Operating Costs</a:t>
          </a:r>
        </a:p>
      </dsp:txBody>
      <dsp:txXfrm>
        <a:off x="5499943" y="2772926"/>
        <a:ext cx="1654317" cy="754037"/>
      </dsp:txXfrm>
    </dsp:sp>
    <dsp:sp modelId="{4A2C2267-E277-CB4A-8714-D3928BEB9168}">
      <dsp:nvSpPr>
        <dsp:cNvPr id="0" name=""/>
        <dsp:cNvSpPr/>
      </dsp:nvSpPr>
      <dsp:spPr>
        <a:xfrm>
          <a:off x="9461887" y="0"/>
          <a:ext cx="822195" cy="822195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86B2FA-839B-A541-8BA5-A5D23EB313FD}">
      <dsp:nvSpPr>
        <dsp:cNvPr id="0" name=""/>
        <dsp:cNvSpPr/>
      </dsp:nvSpPr>
      <dsp:spPr>
        <a:xfrm>
          <a:off x="8246603" y="1019350"/>
          <a:ext cx="2349130" cy="1753576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-266516"/>
              <a:satOff val="22754"/>
              <a:lumOff val="2036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72390" rIns="24130" bIns="2413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>
              <a:solidFill>
                <a:schemeClr val="tx1"/>
              </a:solidFill>
            </a:rPr>
            <a:t>Adding two new shelters per year for a total of 43 shelters after 10 years</a:t>
          </a:r>
        </a:p>
      </dsp:txBody>
      <dsp:txXfrm>
        <a:off x="8287691" y="1060438"/>
        <a:ext cx="2266954" cy="1712488"/>
      </dsp:txXfrm>
    </dsp:sp>
    <dsp:sp modelId="{C4E461C6-B866-824F-9F4F-51DD63C070DD}">
      <dsp:nvSpPr>
        <dsp:cNvPr id="0" name=""/>
        <dsp:cNvSpPr/>
      </dsp:nvSpPr>
      <dsp:spPr>
        <a:xfrm>
          <a:off x="8246603" y="2772926"/>
          <a:ext cx="2349130" cy="754037"/>
        </a:xfrm>
        <a:prstGeom prst="rect">
          <a:avLst/>
        </a:prstGeom>
        <a:solidFill>
          <a:schemeClr val="accent2">
            <a:shade val="80000"/>
            <a:hueOff val="-266516"/>
            <a:satOff val="22754"/>
            <a:lumOff val="20362"/>
            <a:alphaOff val="0"/>
          </a:schemeClr>
        </a:solidFill>
        <a:ln w="12700" cap="flat" cmpd="sng" algn="ctr">
          <a:solidFill>
            <a:schemeClr val="accent2">
              <a:shade val="80000"/>
              <a:hueOff val="-266516"/>
              <a:satOff val="22754"/>
              <a:lumOff val="2036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0" rIns="29210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solidFill>
                <a:schemeClr val="tx1"/>
              </a:solidFill>
            </a:rPr>
            <a:t>Expansion Costs</a:t>
          </a:r>
        </a:p>
      </dsp:txBody>
      <dsp:txXfrm>
        <a:off x="8246603" y="2772926"/>
        <a:ext cx="1654317" cy="754037"/>
      </dsp:txXfrm>
    </dsp:sp>
    <dsp:sp modelId="{34EA3F59-45D8-2745-B355-F72A35C3BE25}">
      <dsp:nvSpPr>
        <dsp:cNvPr id="0" name=""/>
        <dsp:cNvSpPr/>
      </dsp:nvSpPr>
      <dsp:spPr>
        <a:xfrm>
          <a:off x="9967373" y="2892698"/>
          <a:ext cx="822195" cy="822195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737DF4-E0A5-0049-AD0F-F52091D43DA1}" type="datetimeFigureOut">
              <a:rPr lang="en-US" smtClean="0"/>
              <a:t>3/1/24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C55951-C24C-BA46-A199-627F903B11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9742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A black and white logo&#10;&#10;Description automatically generated">
            <a:extLst>
              <a:ext uri="{FF2B5EF4-FFF2-40B4-BE49-F238E27FC236}">
                <a16:creationId xmlns:a16="http://schemas.microsoft.com/office/drawing/2014/main" id="{88C0CE4A-31D4-2ABF-C8A1-163514A14AD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28100" y="0"/>
            <a:ext cx="3263900" cy="4762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3DECDBF-EBF1-ADE8-C787-8AF283FE9C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29120" y="1122363"/>
            <a:ext cx="4348480" cy="2387600"/>
          </a:xfrm>
        </p:spPr>
        <p:txBody>
          <a:bodyPr anchor="b">
            <a:normAutofit/>
          </a:bodyPr>
          <a:lstStyle>
            <a:lvl1pPr algn="ctr">
              <a:defRPr sz="5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495CAF-A930-693F-52B4-01FECEFF9E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29120" y="3602038"/>
            <a:ext cx="4348480" cy="85820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DC5A86-BC6A-2CD0-FC63-07DE6272C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7F299-8469-F443-929E-0882EA20CDD1}" type="datetimeFigureOut">
              <a:rPr lang="en-US" smtClean="0"/>
              <a:t>3/1/24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7FA5F4-9214-14E1-76F7-F19897D59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550453-1FFE-4C88-24D0-10EBDE481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F18F6-94E0-F340-A977-B288830B1EA5}" type="slidenum">
              <a:rPr lang="en-US" smtClean="0"/>
              <a:t>‹#›</a:t>
            </a:fld>
            <a:endParaRPr lang="en-US"/>
          </a:p>
        </p:txBody>
      </p:sp>
      <p:pic>
        <p:nvPicPr>
          <p:cNvPr id="26" name="Picture 25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64E8E61F-8006-62FD-84B2-1E1AD336381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373110" y="5485130"/>
            <a:ext cx="1878330" cy="673814"/>
          </a:xfrm>
          <a:prstGeom prst="rect">
            <a:avLst/>
          </a:prstGeom>
        </p:spPr>
      </p:pic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34F4168F-83A4-75F2-1669-938366AA2B8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16825" y="5070475"/>
            <a:ext cx="2940050" cy="311150"/>
          </a:xfrm>
        </p:spPr>
        <p:txBody>
          <a:bodyPr>
            <a:noAutofit/>
          </a:bodyPr>
          <a:lstStyle>
            <a:lvl1pPr marL="0" indent="0" algn="ctr">
              <a:buNone/>
              <a:defRPr sz="1400" b="1" i="0">
                <a:latin typeface="Urbanist Black" panose="020B0A04040200000203" pitchFamily="34" charset="77"/>
                <a:ea typeface="Urbanist Black" panose="020B0A04040200000203" pitchFamily="34" charset="77"/>
                <a:cs typeface="Urbanist Black" panose="020B0A04040200000203" pitchFamily="34" charset="77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2268032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white spiral in a black background&#10;&#10;Description automatically generated">
            <a:extLst>
              <a:ext uri="{FF2B5EF4-FFF2-40B4-BE49-F238E27FC236}">
                <a16:creationId xmlns:a16="http://schemas.microsoft.com/office/drawing/2014/main" id="{FEA93B25-768B-CDF6-63FE-DC421714BBF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16824" b="17890"/>
          <a:stretch/>
        </p:blipFill>
        <p:spPr>
          <a:xfrm>
            <a:off x="8645687" y="3576320"/>
            <a:ext cx="3546314" cy="328168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B979ED8-2281-494F-8B9C-227E83CC479B}"/>
              </a:ext>
            </a:extLst>
          </p:cNvPr>
          <p:cNvSpPr/>
          <p:nvPr userDrawn="1"/>
        </p:nvSpPr>
        <p:spPr>
          <a:xfrm>
            <a:off x="0" y="0"/>
            <a:ext cx="12192000" cy="8026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long thin line with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8294F8C1-5E81-0DDD-8F54-3455A41EBF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1553" t="21021" b="12932"/>
          <a:stretch/>
        </p:blipFill>
        <p:spPr>
          <a:xfrm>
            <a:off x="0" y="0"/>
            <a:ext cx="11744960" cy="170777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64DBDCE-6404-99C5-8C1F-C42AF36AF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7280" y="132081"/>
            <a:ext cx="9199880" cy="568960"/>
          </a:xfrm>
        </p:spPr>
        <p:txBody>
          <a:bodyPr>
            <a:noAutofit/>
          </a:bodyPr>
          <a:lstStyle>
            <a:lvl1pPr algn="r">
              <a:defRPr sz="35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6B243-97ED-B2E8-A95A-9AAB1729F2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7F299-8469-F443-929E-0882EA20CDD1}" type="datetimeFigureOut">
              <a:rPr lang="en-US" smtClean="0"/>
              <a:t>3/1/24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E0217E-3867-F560-07A7-8CCB11150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32CA15-5C71-2A84-C233-A27CBA3B3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F18F6-94E0-F340-A977-B288830B1EA5}" type="slidenum">
              <a:rPr lang="en-US" smtClean="0"/>
              <a:t>‹#›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A344C4-64F9-F797-4397-F88734F2D8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3120" y="1442720"/>
            <a:ext cx="10520680" cy="4734243"/>
          </a:xfrm>
        </p:spPr>
        <p:txBody>
          <a:bodyPr>
            <a:normAutofit/>
          </a:bodyPr>
          <a:lstStyle>
            <a:lvl1pPr marL="0" indent="0">
              <a:spcAft>
                <a:spcPts val="1200"/>
              </a:spcAft>
              <a:buNone/>
              <a:defRPr sz="2800"/>
            </a:lvl1pPr>
            <a:lvl2pPr marL="9525" indent="0">
              <a:spcAft>
                <a:spcPts val="600"/>
              </a:spcAft>
              <a:buSzPct val="80000"/>
              <a:buFont typeface="Arial" panose="020B0604020202020204" pitchFamily="34" charset="0"/>
              <a:buNone/>
              <a:tabLst/>
              <a:defRPr sz="2400" b="0" i="0">
                <a:solidFill>
                  <a:schemeClr val="accent5"/>
                </a:solidFill>
                <a:latin typeface="Urbanist Medium" panose="020B0A04040200000203" pitchFamily="34" charset="77"/>
                <a:ea typeface="Urbanist Medium" panose="020B0A04040200000203" pitchFamily="34" charset="77"/>
                <a:cs typeface="Urbanist Medium" panose="020B0A04040200000203" pitchFamily="34" charset="77"/>
              </a:defRPr>
            </a:lvl2pPr>
            <a:lvl3pPr marL="628650" indent="-203200">
              <a:buSzPct val="80000"/>
              <a:buFontTx/>
              <a:buBlip>
                <a:blip r:embed="rId4"/>
              </a:buBlip>
              <a:tabLst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035050" indent="-203200">
              <a:buSzPct val="80000"/>
              <a:buFontTx/>
              <a:buBlip>
                <a:blip r:embed="rId4"/>
              </a:buBlip>
              <a:tabLst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492250" indent="-203200">
              <a:buSzPct val="80000"/>
              <a:buFontTx/>
              <a:buBlip>
                <a:blip r:embed="rId4"/>
              </a:buBlip>
              <a:tabLst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4" name="Picture 1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1A91DA74-B34B-80E2-ABD0-7ADFA2BA20D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389888" y="6385850"/>
            <a:ext cx="1566762" cy="321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626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white spiral in a black background&#10;&#10;Description automatically generated">
            <a:extLst>
              <a:ext uri="{FF2B5EF4-FFF2-40B4-BE49-F238E27FC236}">
                <a16:creationId xmlns:a16="http://schemas.microsoft.com/office/drawing/2014/main" id="{FEA93B25-768B-CDF6-63FE-DC421714BBF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16824" b="17890"/>
          <a:stretch/>
        </p:blipFill>
        <p:spPr>
          <a:xfrm>
            <a:off x="8645687" y="3576320"/>
            <a:ext cx="3546314" cy="3281680"/>
          </a:xfrm>
          <a:prstGeom prst="rect">
            <a:avLst/>
          </a:prstGeom>
        </p:spPr>
      </p:pic>
      <p:pic>
        <p:nvPicPr>
          <p:cNvPr id="9" name="Picture 8" descr="A long thin line with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8294F8C1-5E81-0DDD-8F54-3455A41EBF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0768" t="17585" b="30409"/>
          <a:stretch/>
        </p:blipFill>
        <p:spPr>
          <a:xfrm>
            <a:off x="-1" y="5513294"/>
            <a:ext cx="11849131" cy="134470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64DBDCE-6404-99C5-8C1F-C42AF36AF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7280" y="132081"/>
            <a:ext cx="9199880" cy="568960"/>
          </a:xfrm>
        </p:spPr>
        <p:txBody>
          <a:bodyPr>
            <a:noAutofit/>
          </a:bodyPr>
          <a:lstStyle>
            <a:lvl1pPr algn="r">
              <a:defRPr sz="3500">
                <a:solidFill>
                  <a:schemeClr val="accent5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6B243-97ED-B2E8-A95A-9AAB1729F2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7F299-8469-F443-929E-0882EA20CDD1}" type="datetimeFigureOut">
              <a:rPr lang="en-US" smtClean="0"/>
              <a:t>3/1/24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E0217E-3867-F560-07A7-8CCB11150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32CA15-5C71-2A84-C233-A27CBA3B3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F18F6-94E0-F340-A977-B288830B1EA5}" type="slidenum">
              <a:rPr lang="en-US" smtClean="0"/>
              <a:t>‹#›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A344C4-64F9-F797-4397-F88734F2D8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3120" y="1111170"/>
            <a:ext cx="10520680" cy="5065793"/>
          </a:xfrm>
        </p:spPr>
        <p:txBody>
          <a:bodyPr>
            <a:normAutofit/>
          </a:bodyPr>
          <a:lstStyle>
            <a:lvl1pPr marL="0" indent="0">
              <a:spcAft>
                <a:spcPts val="1200"/>
              </a:spcAft>
              <a:buNone/>
              <a:defRPr sz="2800"/>
            </a:lvl1pPr>
            <a:lvl2pPr marL="9525" indent="0">
              <a:spcAft>
                <a:spcPts val="600"/>
              </a:spcAft>
              <a:buSzPct val="80000"/>
              <a:buFont typeface="Arial" panose="020B0604020202020204" pitchFamily="34" charset="0"/>
              <a:buNone/>
              <a:tabLst/>
              <a:defRPr sz="2400" b="0" i="0">
                <a:solidFill>
                  <a:schemeClr val="accent5"/>
                </a:solidFill>
                <a:latin typeface="Urbanist Medium" panose="020B0A04040200000203" pitchFamily="34" charset="77"/>
                <a:ea typeface="Urbanist Medium" panose="020B0A04040200000203" pitchFamily="34" charset="77"/>
                <a:cs typeface="Urbanist Medium" panose="020B0A04040200000203" pitchFamily="34" charset="77"/>
              </a:defRPr>
            </a:lvl2pPr>
            <a:lvl3pPr marL="628650" indent="-203200">
              <a:buSzPct val="80000"/>
              <a:buFontTx/>
              <a:buBlip>
                <a:blip r:embed="rId4"/>
              </a:buBlip>
              <a:tabLst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035050" indent="-203200">
              <a:buSzPct val="80000"/>
              <a:buFontTx/>
              <a:buBlip>
                <a:blip r:embed="rId4"/>
              </a:buBlip>
              <a:tabLst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492250" indent="-203200">
              <a:buSzPct val="80000"/>
              <a:buFontTx/>
              <a:buBlip>
                <a:blip r:embed="rId4"/>
              </a:buBlip>
              <a:tabLst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8" name="Picture 7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C271A8A8-B0E3-27F8-00BE-06B6907D9BE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389888" y="6385850"/>
            <a:ext cx="1566762" cy="321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39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white spiral in a black background&#10;&#10;Description automatically generated">
            <a:extLst>
              <a:ext uri="{FF2B5EF4-FFF2-40B4-BE49-F238E27FC236}">
                <a16:creationId xmlns:a16="http://schemas.microsoft.com/office/drawing/2014/main" id="{FEA93B25-768B-CDF6-63FE-DC421714BBF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16824" b="17890"/>
          <a:stretch/>
        </p:blipFill>
        <p:spPr>
          <a:xfrm>
            <a:off x="8645687" y="3576320"/>
            <a:ext cx="3546314" cy="328168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B979ED8-2281-494F-8B9C-227E83CC479B}"/>
              </a:ext>
            </a:extLst>
          </p:cNvPr>
          <p:cNvSpPr/>
          <p:nvPr userDrawn="1"/>
        </p:nvSpPr>
        <p:spPr>
          <a:xfrm>
            <a:off x="0" y="0"/>
            <a:ext cx="12192000" cy="8026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long thin line with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8294F8C1-5E81-0DDD-8F54-3455A41EBF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1553" t="20235" b="13198"/>
          <a:stretch/>
        </p:blipFill>
        <p:spPr>
          <a:xfrm>
            <a:off x="0" y="0"/>
            <a:ext cx="11744960" cy="172122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64DBDCE-6404-99C5-8C1F-C42AF36AF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7280" y="132081"/>
            <a:ext cx="9199880" cy="568960"/>
          </a:xfrm>
        </p:spPr>
        <p:txBody>
          <a:bodyPr>
            <a:noAutofit/>
          </a:bodyPr>
          <a:lstStyle>
            <a:lvl1pPr algn="r">
              <a:defRPr sz="35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6B243-97ED-B2E8-A95A-9AAB1729F2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7F299-8469-F443-929E-0882EA20CDD1}" type="datetimeFigureOut">
              <a:rPr lang="en-US" smtClean="0"/>
              <a:t>3/1/24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E0217E-3867-F560-07A7-8CCB11150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32CA15-5C71-2A84-C233-A27CBA3B3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F18F6-94E0-F340-A977-B288830B1EA5}" type="slidenum">
              <a:rPr lang="en-US" smtClean="0"/>
              <a:t>‹#›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A344C4-64F9-F797-4397-F88734F2D8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3120" y="1442720"/>
            <a:ext cx="5720080" cy="4734243"/>
          </a:xfrm>
        </p:spPr>
        <p:txBody>
          <a:bodyPr>
            <a:normAutofit/>
          </a:bodyPr>
          <a:lstStyle>
            <a:lvl1pPr marL="0" indent="0">
              <a:spcAft>
                <a:spcPts val="1200"/>
              </a:spcAft>
              <a:buNone/>
              <a:defRPr sz="2800"/>
            </a:lvl1pPr>
            <a:lvl2pPr marL="9525" indent="0">
              <a:spcAft>
                <a:spcPts val="600"/>
              </a:spcAft>
              <a:buSzPct val="80000"/>
              <a:buFont typeface="Arial" panose="020B0604020202020204" pitchFamily="34" charset="0"/>
              <a:buNone/>
              <a:tabLst/>
              <a:defRPr sz="2400" b="0" i="0">
                <a:solidFill>
                  <a:schemeClr val="accent5"/>
                </a:solidFill>
                <a:latin typeface="Urbanist Medium" panose="020B0A04040200000203" pitchFamily="34" charset="77"/>
                <a:ea typeface="Urbanist Medium" panose="020B0A04040200000203" pitchFamily="34" charset="77"/>
                <a:cs typeface="Urbanist Medium" panose="020B0A04040200000203" pitchFamily="34" charset="77"/>
              </a:defRPr>
            </a:lvl2pPr>
            <a:lvl3pPr marL="628650" indent="-203200">
              <a:buSzPct val="80000"/>
              <a:buFontTx/>
              <a:buBlip>
                <a:blip r:embed="rId4"/>
              </a:buBlip>
              <a:tabLst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035050" indent="-203200">
              <a:buSzPct val="80000"/>
              <a:buFontTx/>
              <a:buBlip>
                <a:blip r:embed="rId4"/>
              </a:buBlip>
              <a:tabLst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492250" indent="-203200">
              <a:buSzPct val="80000"/>
              <a:buFontTx/>
              <a:buBlip>
                <a:blip r:embed="rId4"/>
              </a:buBlip>
              <a:tabLst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C8211F3-B0EB-F31A-6AF1-649A95CA530B}"/>
              </a:ext>
            </a:extLst>
          </p:cNvPr>
          <p:cNvSpPr/>
          <p:nvPr userDrawn="1"/>
        </p:nvSpPr>
        <p:spPr>
          <a:xfrm>
            <a:off x="6807200" y="1442720"/>
            <a:ext cx="5384800" cy="47380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AD2CE40-60A0-7B17-F9D1-2C6C40E4E4DA}"/>
              </a:ext>
            </a:extLst>
          </p:cNvPr>
          <p:cNvCxnSpPr>
            <a:cxnSpLocks/>
          </p:cNvCxnSpPr>
          <p:nvPr userDrawn="1"/>
        </p:nvCxnSpPr>
        <p:spPr>
          <a:xfrm>
            <a:off x="6786880" y="1442720"/>
            <a:ext cx="0" cy="4738074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DB01E53-F59D-C0D6-A096-9612368FFA0E}"/>
              </a:ext>
            </a:extLst>
          </p:cNvPr>
          <p:cNvCxnSpPr>
            <a:cxnSpLocks/>
          </p:cNvCxnSpPr>
          <p:nvPr userDrawn="1"/>
        </p:nvCxnSpPr>
        <p:spPr>
          <a:xfrm>
            <a:off x="782320" y="1442720"/>
            <a:ext cx="0" cy="4738074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0" descr="A black background with many squares and lines&#10;&#10;Description automatically generated">
            <a:extLst>
              <a:ext uri="{FF2B5EF4-FFF2-40B4-BE49-F238E27FC236}">
                <a16:creationId xmlns:a16="http://schemas.microsoft.com/office/drawing/2014/main" id="{AABBADE0-395D-DB40-995F-B4AB861FF0B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alphaModFix amt="51000"/>
          </a:blip>
          <a:srcRect l="31267" t="24486" r="15278" b="26602"/>
          <a:stretch/>
        </p:blipFill>
        <p:spPr>
          <a:xfrm>
            <a:off x="6807200" y="1432560"/>
            <a:ext cx="5384800" cy="474472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865EFF7-DED4-1241-EA30-19F17627D477}"/>
              </a:ext>
            </a:extLst>
          </p:cNvPr>
          <p:cNvSpPr txBox="1"/>
          <p:nvPr userDrawn="1"/>
        </p:nvSpPr>
        <p:spPr>
          <a:xfrm>
            <a:off x="8686800" y="3403600"/>
            <a:ext cx="18694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Urbanist Medium" panose="020B0A04040200000203" pitchFamily="34" charset="77"/>
                <a:ea typeface="Urbanist Medium" panose="020B0A04040200000203" pitchFamily="34" charset="77"/>
                <a:cs typeface="Urbanist Medium" panose="020B0A04040200000203" pitchFamily="34" charset="77"/>
              </a:rPr>
              <a:t>Insert image/graphic on top of this box. Leave green border.</a:t>
            </a:r>
          </a:p>
        </p:txBody>
      </p:sp>
      <p:pic>
        <p:nvPicPr>
          <p:cNvPr id="24" name="Picture 2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800414AF-4FE8-41ED-3A08-2F57DC1B95B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389888" y="6385850"/>
            <a:ext cx="1566762" cy="321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922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96CFF8C-042F-3BF5-6042-F28C5BFF6B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7F299-8469-F443-929E-0882EA20CDD1}" type="datetimeFigureOut">
              <a:rPr lang="en-US" smtClean="0"/>
              <a:t>3/1/24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EB5029F-D54C-92CF-17EE-5F22940AA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E566B6-8FD5-E5D2-3CD6-54CC819C3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F18F6-94E0-F340-A977-B288830B1E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96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2087873-2DA1-9555-4E40-D77AE4CEC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9040" y="365125"/>
            <a:ext cx="506476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1F2410-2D26-775B-FA95-FC3E6CB110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9040" y="1825625"/>
            <a:ext cx="506476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57480-920E-868A-B6A9-ADB2F5334E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Urbanist Medium" panose="020B0A04040200000203" pitchFamily="34" charset="77"/>
                <a:ea typeface="Urbanist Medium" panose="020B0A04040200000203" pitchFamily="34" charset="77"/>
                <a:cs typeface="Urbanist Medium" panose="020B0A04040200000203" pitchFamily="34" charset="77"/>
              </a:defRPr>
            </a:lvl1pPr>
          </a:lstStyle>
          <a:p>
            <a:fld id="{1597F299-8469-F443-929E-0882EA20CDD1}" type="datetimeFigureOut">
              <a:rPr lang="en-US" smtClean="0"/>
              <a:pPr/>
              <a:t>3/1/24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69D28E-172D-98A2-CA02-10B07D24CC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Urbanist Medium" panose="020B0A04040200000203" pitchFamily="34" charset="77"/>
                <a:ea typeface="Urbanist Medium" panose="020B0A04040200000203" pitchFamily="34" charset="77"/>
                <a:cs typeface="Urbanist Medium" panose="020B0A04040200000203" pitchFamily="34" charset="77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8A243B-13C4-FD97-9CDA-5DA62BC7D9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Urbanist Medium" panose="020B0A04040200000203" pitchFamily="34" charset="77"/>
                <a:ea typeface="Urbanist Medium" panose="020B0A04040200000203" pitchFamily="34" charset="77"/>
                <a:cs typeface="Urbanist Medium" panose="020B0A04040200000203" pitchFamily="34" charset="77"/>
              </a:defRPr>
            </a:lvl1pPr>
          </a:lstStyle>
          <a:p>
            <a:fld id="{7B0F18F6-94E0-F340-A977-B288830B1E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665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660" r:id="rId4"/>
    <p:sldLayoutId id="214748365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150" baseline="0">
          <a:solidFill>
            <a:schemeClr val="tx1"/>
          </a:solidFill>
          <a:latin typeface="Urbanist Medium" panose="020B0A04040200000203" pitchFamily="34" charset="77"/>
          <a:ea typeface="Urbanist Medium" panose="020B0A04040200000203" pitchFamily="34" charset="77"/>
          <a:cs typeface="Urbanist Medium" panose="020B0A04040200000203" pitchFamily="34" charset="77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 spc="70" baseline="0">
          <a:solidFill>
            <a:schemeClr val="tx1"/>
          </a:solidFill>
          <a:latin typeface="Urbanist Medium" panose="020B0A04040200000203" pitchFamily="34" charset="77"/>
          <a:ea typeface="Urbanist Medium" panose="020B0A04040200000203" pitchFamily="34" charset="77"/>
          <a:cs typeface="Urbanist Medium" panose="020B0A04040200000203" pitchFamily="34" charset="77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spc="70" baseline="0">
          <a:solidFill>
            <a:schemeClr val="tx1"/>
          </a:solidFill>
          <a:latin typeface="Urbanist Medium" panose="020B0A04040200000203" pitchFamily="34" charset="77"/>
          <a:ea typeface="Urbanist Medium" panose="020B0A04040200000203" pitchFamily="34" charset="77"/>
          <a:cs typeface="Urbanist Medium" panose="020B0A04040200000203" pitchFamily="34" charset="77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spc="70" baseline="0">
          <a:solidFill>
            <a:schemeClr val="tx1"/>
          </a:solidFill>
          <a:latin typeface="Urbanist Medium" panose="020B0A04040200000203" pitchFamily="34" charset="77"/>
          <a:ea typeface="Urbanist Medium" panose="020B0A04040200000203" pitchFamily="34" charset="77"/>
          <a:cs typeface="Urbanist Medium" panose="020B0A04040200000203" pitchFamily="34" charset="77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spc="70" baseline="0">
          <a:solidFill>
            <a:schemeClr val="tx1"/>
          </a:solidFill>
          <a:latin typeface="Urbanist Medium" panose="020B0A04040200000203" pitchFamily="34" charset="77"/>
          <a:ea typeface="Urbanist Medium" panose="020B0A04040200000203" pitchFamily="34" charset="77"/>
          <a:cs typeface="Urbanist Medium" panose="020B0A04040200000203" pitchFamily="34" charset="77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spc="70" baseline="0">
          <a:solidFill>
            <a:schemeClr val="tx1"/>
          </a:solidFill>
          <a:latin typeface="Urbanist Medium" panose="020B0A04040200000203" pitchFamily="34" charset="77"/>
          <a:ea typeface="Urbanist Medium" panose="020B0A04040200000203" pitchFamily="34" charset="77"/>
          <a:cs typeface="Urbanist Medium" panose="020B0A04040200000203" pitchFamily="34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cid:image003.png@01DA0E6D.8059BDC0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svg"/><Relationship Id="rId7" Type="http://schemas.openxmlformats.org/officeDocument/2006/relationships/image" Target="../media/image25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sv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13" Type="http://schemas.openxmlformats.org/officeDocument/2006/relationships/image" Target="../media/image22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35.png"/><Relationship Id="rId12" Type="http://schemas.openxmlformats.org/officeDocument/2006/relationships/image" Target="../media/image40.sv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openxmlformats.org/officeDocument/2006/relationships/image" Target="../media/image39.png"/><Relationship Id="rId5" Type="http://schemas.openxmlformats.org/officeDocument/2006/relationships/diagramColors" Target="../diagrams/colors1.xml"/><Relationship Id="rId10" Type="http://schemas.openxmlformats.org/officeDocument/2006/relationships/image" Target="../media/image38.sv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37.png"/><Relationship Id="rId14" Type="http://schemas.openxmlformats.org/officeDocument/2006/relationships/image" Target="../media/image23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BDA1D2-27D1-5681-AA31-1AC65CBE3E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04717" y="1122363"/>
            <a:ext cx="4572883" cy="2387600"/>
          </a:xfrm>
        </p:spPr>
        <p:txBody>
          <a:bodyPr>
            <a:normAutofit/>
          </a:bodyPr>
          <a:lstStyle/>
          <a:p>
            <a:r>
              <a:rPr lang="en-US" dirty="0"/>
              <a:t>Ellensburg Sleep Center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C198F7-FA48-9B51-8F9E-E8DF765FBA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Feasibility Analysis Report 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95CA042-6DB8-A240-55CE-543186DDA98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March 2024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EF9F24-1E4F-FF0B-D539-0568F983D3C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7" b="17"/>
          <a:stretch/>
        </p:blipFill>
        <p:spPr>
          <a:xfrm>
            <a:off x="-3602041" y="0"/>
            <a:ext cx="10292209" cy="6865273"/>
          </a:xfrm>
          <a:prstGeom prst="hexagon">
            <a:avLst/>
          </a:prstGeom>
        </p:spPr>
      </p:pic>
      <p:pic>
        <p:nvPicPr>
          <p:cNvPr id="6" name="Picture 5" descr="A white hexagon on a black background&#10;&#10;Description automatically generated">
            <a:extLst>
              <a:ext uri="{FF2B5EF4-FFF2-40B4-BE49-F238E27FC236}">
                <a16:creationId xmlns:a16="http://schemas.microsoft.com/office/drawing/2014/main" id="{6FD3F230-139C-93D9-D84E-320E9C6331A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66000"/>
          </a:blip>
          <a:srcRect l="12503" t="10374" r="17596" b="14206"/>
          <a:stretch/>
        </p:blipFill>
        <p:spPr>
          <a:xfrm rot="10800000">
            <a:off x="-188260" y="-2"/>
            <a:ext cx="6600634" cy="6858001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C6FE173-37EC-8103-D249-AD644B409E9C}"/>
              </a:ext>
            </a:extLst>
          </p:cNvPr>
          <p:cNvCxnSpPr/>
          <p:nvPr/>
        </p:nvCxnSpPr>
        <p:spPr>
          <a:xfrm>
            <a:off x="-185195" y="0"/>
            <a:ext cx="0" cy="6858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FD3E96BD-941E-0284-6BBF-6156248BE064}"/>
              </a:ext>
            </a:extLst>
          </p:cNvPr>
          <p:cNvSpPr/>
          <p:nvPr/>
        </p:nvSpPr>
        <p:spPr>
          <a:xfrm>
            <a:off x="-3646025" y="0"/>
            <a:ext cx="3437681" cy="6965576"/>
          </a:xfrm>
          <a:prstGeom prst="rect">
            <a:avLst/>
          </a:prstGeom>
          <a:solidFill>
            <a:srgbClr val="EEEFE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829679B9-2CAC-5F83-2067-971B9D29576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860913" y="2561026"/>
            <a:ext cx="593440" cy="904996"/>
          </a:xfrm>
          <a:prstGeom prst="rect">
            <a:avLst/>
          </a:prstGeom>
        </p:spPr>
      </p:pic>
      <p:pic>
        <p:nvPicPr>
          <p:cNvPr id="4" name="Picture 3" descr="A green and red logo&#10;&#10;Description automatically generated">
            <a:extLst>
              <a:ext uri="{FF2B5EF4-FFF2-40B4-BE49-F238E27FC236}">
                <a16:creationId xmlns:a16="http://schemas.microsoft.com/office/drawing/2014/main" id="{B510FBE3-4C86-12CE-F6FE-778F7DEABE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9860" y="5321778"/>
            <a:ext cx="2418519" cy="858203"/>
          </a:xfrm>
          <a:prstGeom prst="rect">
            <a:avLst/>
          </a:prstGeom>
        </p:spPr>
      </p:pic>
      <p:pic>
        <p:nvPicPr>
          <p:cNvPr id="7" name="Picture 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7296CC28-690C-586B-F7E4-9FD48976C359}"/>
              </a:ext>
            </a:extLst>
          </p:cNvPr>
          <p:cNvPicPr>
            <a:picLocks noChangeAspect="1"/>
          </p:cNvPicPr>
          <p:nvPr/>
        </p:nvPicPr>
        <p:blipFill>
          <a:blip r:embed="rId6" r:link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3351" y="4370148"/>
            <a:ext cx="1855028" cy="85820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52555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DDD8B6A-FE72-A7B2-3366-108020D4F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 &amp; Context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AF56870-315B-328A-5FE5-B72EE696DF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Font typeface="Wingdings" pitchFamily="2" charset="2"/>
              <a:buChar char="ü"/>
            </a:pPr>
            <a:r>
              <a:rPr lang="en-US" dirty="0"/>
              <a:t>Existing Cold Weather Shelter</a:t>
            </a:r>
          </a:p>
          <a:p>
            <a:pPr marL="1085850" lvl="2" indent="-457200">
              <a:buFont typeface="Wingdings" pitchFamily="2" charset="2"/>
              <a:buChar char="ü"/>
            </a:pPr>
            <a:r>
              <a:rPr lang="en-US" dirty="0"/>
              <a:t>Operated by the KVMA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en-US" dirty="0"/>
              <a:t>Boise v. Martin</a:t>
            </a:r>
          </a:p>
          <a:p>
            <a:pPr marL="1085850" lvl="2" indent="-457200">
              <a:buFont typeface="Wingdings" pitchFamily="2" charset="2"/>
              <a:buChar char="ü"/>
            </a:pPr>
            <a:r>
              <a:rPr lang="en-US" dirty="0"/>
              <a:t>Shelter beds required to enforce camping ordinances in both city and county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en-US" dirty="0"/>
              <a:t>Regulatory Context for Emergency Shelters in Ellensburg</a:t>
            </a:r>
          </a:p>
          <a:p>
            <a:pPr marL="1085850" lvl="2" indent="-457200">
              <a:buFont typeface="Wingdings" pitchFamily="2" charset="2"/>
              <a:buChar char="ü"/>
            </a:pPr>
            <a:r>
              <a:rPr lang="en-US" dirty="0"/>
              <a:t>City Land Development Code updated February 5, 2024 to comply with HB 1220</a:t>
            </a:r>
          </a:p>
          <a:p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F5F7D22-8C4F-FCF4-3F2A-1C31F216AF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0050" y="2577941"/>
            <a:ext cx="4927600" cy="246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31275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10C18-46BD-1A9C-7A9E-BC6AC2456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Analysis Components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8A4A2855-D6EA-7815-8FB8-ECD69D53C054}"/>
              </a:ext>
            </a:extLst>
          </p:cNvPr>
          <p:cNvGrpSpPr/>
          <p:nvPr/>
        </p:nvGrpSpPr>
        <p:grpSpPr>
          <a:xfrm>
            <a:off x="4944315" y="1751636"/>
            <a:ext cx="2270565" cy="3423695"/>
            <a:chOff x="5673521" y="1578016"/>
            <a:chExt cx="2270565" cy="3423695"/>
          </a:xfrm>
        </p:grpSpPr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3B89E0CD-29B6-AC83-5670-DA85263A4E11}"/>
                </a:ext>
              </a:extLst>
            </p:cNvPr>
            <p:cNvGrpSpPr/>
            <p:nvPr/>
          </p:nvGrpSpPr>
          <p:grpSpPr>
            <a:xfrm>
              <a:off x="5673521" y="2341944"/>
              <a:ext cx="2270565" cy="2659767"/>
              <a:chOff x="6065133" y="2421037"/>
              <a:chExt cx="2270565" cy="2659767"/>
            </a:xfrm>
          </p:grpSpPr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1E64F3C5-35C7-F455-F9C1-F36F84FF3531}"/>
                  </a:ext>
                </a:extLst>
              </p:cNvPr>
              <p:cNvSpPr/>
              <p:nvPr/>
            </p:nvSpPr>
            <p:spPr>
              <a:xfrm>
                <a:off x="6065133" y="2421037"/>
                <a:ext cx="2270565" cy="530507"/>
              </a:xfrm>
              <a:prstGeom prst="rect">
                <a:avLst/>
              </a:prstGeom>
              <a:solidFill>
                <a:schemeClr val="accent5"/>
              </a:solidFill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BD29B6E4-7F2B-CE23-CD4B-5DB4B85158E4}"/>
                  </a:ext>
                </a:extLst>
              </p:cNvPr>
              <p:cNvSpPr txBox="1"/>
              <p:nvPr/>
            </p:nvSpPr>
            <p:spPr>
              <a:xfrm>
                <a:off x="6285053" y="2571514"/>
                <a:ext cx="186352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Urbanist Medium" panose="020B0A04040200000203" pitchFamily="34" charset="77"/>
                    <a:ea typeface="Urbanist Medium" panose="020B0A04040200000203" pitchFamily="34" charset="77"/>
                    <a:cs typeface="Urbanist Medium" panose="020B0A04040200000203" pitchFamily="34" charset="77"/>
                  </a:rPr>
                  <a:t>OPERATION</a:t>
                </a:r>
              </a:p>
            </p:txBody>
          </p:sp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174132D2-599C-F021-A52D-37720D030FBC}"/>
                  </a:ext>
                </a:extLst>
              </p:cNvPr>
              <p:cNvSpPr/>
              <p:nvPr/>
            </p:nvSpPr>
            <p:spPr>
              <a:xfrm>
                <a:off x="6067061" y="2958869"/>
                <a:ext cx="2266709" cy="212193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1C682ECD-5764-1606-0D13-D7F80C455904}"/>
                  </a:ext>
                </a:extLst>
              </p:cNvPr>
              <p:cNvSpPr txBox="1"/>
              <p:nvPr/>
            </p:nvSpPr>
            <p:spPr>
              <a:xfrm>
                <a:off x="6128167" y="2990140"/>
                <a:ext cx="2144496" cy="19518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00" dirty="0">
                    <a:solidFill>
                      <a:schemeClr val="accent5"/>
                    </a:solidFill>
                    <a:latin typeface="Urbanist Medium" panose="020B0A04040200000203" pitchFamily="34" charset="77"/>
                    <a:ea typeface="Urbanist Medium" panose="020B0A04040200000203" pitchFamily="34" charset="77"/>
                    <a:cs typeface="Urbanist Medium" panose="020B0A04040200000203" pitchFamily="34" charset="77"/>
                  </a:rPr>
                  <a:t>Desired framework for Sleep Center operation </a:t>
                </a:r>
              </a:p>
              <a:p>
                <a:pPr marL="287338" lvl="2" indent="-195263">
                  <a:lnSpc>
                    <a:spcPct val="90000"/>
                  </a:lnSpc>
                  <a:spcBef>
                    <a:spcPts val="500"/>
                  </a:spcBef>
                  <a:buSzPct val="80000"/>
                  <a:buBlip>
                    <a:blip r:embed="rId2"/>
                  </a:buBlip>
                </a:pPr>
                <a:r>
                  <a:rPr lang="en-US" sz="1500" spc="70" dirty="0">
                    <a:solidFill>
                      <a:schemeClr val="accent5"/>
                    </a:solidFill>
                    <a:latin typeface="Urbanist Medium" panose="020B0A04040200000203" pitchFamily="34" charset="77"/>
                    <a:ea typeface="Urbanist Medium" panose="020B0A04040200000203" pitchFamily="34" charset="77"/>
                    <a:cs typeface="Urbanist Medium" panose="020B0A04040200000203" pitchFamily="34" charset="77"/>
                  </a:rPr>
                  <a:t>Shelter operations in WA</a:t>
                </a:r>
              </a:p>
              <a:p>
                <a:pPr marL="287338" lvl="2" indent="-195263">
                  <a:lnSpc>
                    <a:spcPct val="90000"/>
                  </a:lnSpc>
                  <a:spcBef>
                    <a:spcPts val="500"/>
                  </a:spcBef>
                  <a:buSzPct val="80000"/>
                  <a:buBlip>
                    <a:blip r:embed="rId2"/>
                  </a:buBlip>
                </a:pPr>
                <a:r>
                  <a:rPr lang="en-US" sz="1500" spc="70" dirty="0">
                    <a:solidFill>
                      <a:schemeClr val="accent5"/>
                    </a:solidFill>
                    <a:latin typeface="Urbanist Medium" panose="020B0A04040200000203" pitchFamily="34" charset="77"/>
                    <a:ea typeface="Urbanist Medium" panose="020B0A04040200000203" pitchFamily="34" charset="77"/>
                    <a:cs typeface="Urbanist Medium" panose="020B0A04040200000203" pitchFamily="34" charset="77"/>
                  </a:rPr>
                  <a:t>Year-round overnight shelter components </a:t>
                </a:r>
              </a:p>
            </p:txBody>
          </p:sp>
        </p:grpSp>
        <p:pic>
          <p:nvPicPr>
            <p:cNvPr id="54" name="Graphic 53" descr="House with solid fill">
              <a:extLst>
                <a:ext uri="{FF2B5EF4-FFF2-40B4-BE49-F238E27FC236}">
                  <a16:creationId xmlns:a16="http://schemas.microsoft.com/office/drawing/2014/main" id="{8952F324-39EE-513A-08C3-16D3A522003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446131" y="1578016"/>
              <a:ext cx="714735" cy="714735"/>
            </a:xfrm>
            <a:prstGeom prst="rect">
              <a:avLst/>
            </a:prstGeom>
          </p:spPr>
        </p:pic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B38F26BF-C0C6-13A3-382F-AE754724D96E}"/>
              </a:ext>
            </a:extLst>
          </p:cNvPr>
          <p:cNvGrpSpPr/>
          <p:nvPr/>
        </p:nvGrpSpPr>
        <p:grpSpPr>
          <a:xfrm>
            <a:off x="8279748" y="1751636"/>
            <a:ext cx="2270565" cy="3423695"/>
            <a:chOff x="8279748" y="1751636"/>
            <a:chExt cx="2270565" cy="3423695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0CAB898B-65A8-01DB-4EC4-5219AD5BFA8A}"/>
                </a:ext>
              </a:extLst>
            </p:cNvPr>
            <p:cNvGrpSpPr/>
            <p:nvPr/>
          </p:nvGrpSpPr>
          <p:grpSpPr>
            <a:xfrm>
              <a:off x="8279748" y="2515564"/>
              <a:ext cx="2270565" cy="2659767"/>
              <a:chOff x="6065133" y="2421037"/>
              <a:chExt cx="2270565" cy="2659767"/>
            </a:xfrm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CD9D1362-8424-4AB0-4350-5AA80963D013}"/>
                  </a:ext>
                </a:extLst>
              </p:cNvPr>
              <p:cNvSpPr/>
              <p:nvPr/>
            </p:nvSpPr>
            <p:spPr>
              <a:xfrm>
                <a:off x="6065133" y="2421037"/>
                <a:ext cx="2270565" cy="53050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80927B6-CE6A-1D1B-D792-86E2E9F90ED1}"/>
                  </a:ext>
                </a:extLst>
              </p:cNvPr>
              <p:cNvSpPr txBox="1"/>
              <p:nvPr/>
            </p:nvSpPr>
            <p:spPr>
              <a:xfrm>
                <a:off x="6197617" y="2571514"/>
                <a:ext cx="202041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Urbanist Medium" panose="020B0A04040200000203" pitchFamily="34" charset="77"/>
                    <a:ea typeface="Urbanist Medium" panose="020B0A04040200000203" pitchFamily="34" charset="77"/>
                    <a:cs typeface="Urbanist Medium" panose="020B0A04040200000203" pitchFamily="34" charset="77"/>
                  </a:rPr>
                  <a:t>COST ANALYSIS</a:t>
                </a:r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43DC1549-6854-2DEF-E1C4-F5B045FBCC51}"/>
                  </a:ext>
                </a:extLst>
              </p:cNvPr>
              <p:cNvSpPr/>
              <p:nvPr/>
            </p:nvSpPr>
            <p:spPr>
              <a:xfrm>
                <a:off x="6067061" y="2958869"/>
                <a:ext cx="2266709" cy="212193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6077B4C-DD07-36CE-9097-0F639AB0FD33}"/>
                  </a:ext>
                </a:extLst>
              </p:cNvPr>
              <p:cNvSpPr txBox="1"/>
              <p:nvPr/>
            </p:nvSpPr>
            <p:spPr>
              <a:xfrm>
                <a:off x="6128167" y="2990140"/>
                <a:ext cx="2144496" cy="20800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00" dirty="0">
                    <a:solidFill>
                      <a:srgbClr val="D58C62"/>
                    </a:solidFill>
                    <a:latin typeface="Urbanist Medium" panose="020B0A04040200000203" pitchFamily="34" charset="77"/>
                    <a:ea typeface="Urbanist Medium" panose="020B0A04040200000203" pitchFamily="34" charset="77"/>
                    <a:cs typeface="Urbanist Medium" panose="020B0A04040200000203" pitchFamily="34" charset="77"/>
                  </a:rPr>
                  <a:t>Detailed assumptions and considerations for cost analysis </a:t>
                </a:r>
              </a:p>
              <a:p>
                <a:pPr marL="287338" lvl="2" indent="-195263">
                  <a:lnSpc>
                    <a:spcPct val="90000"/>
                  </a:lnSpc>
                  <a:spcBef>
                    <a:spcPts val="500"/>
                  </a:spcBef>
                  <a:buSzPct val="80000"/>
                  <a:buBlip>
                    <a:blip r:embed="rId2"/>
                  </a:buBlip>
                </a:pPr>
                <a:r>
                  <a:rPr lang="en-US" sz="1500" spc="70" dirty="0">
                    <a:solidFill>
                      <a:srgbClr val="D58C62"/>
                    </a:solidFill>
                    <a:latin typeface="Urbanist Medium" panose="020B0A04040200000203" pitchFamily="34" charset="77"/>
                    <a:ea typeface="Urbanist Medium" panose="020B0A04040200000203" pitchFamily="34" charset="77"/>
                    <a:cs typeface="Urbanist Medium" panose="020B0A04040200000203" pitchFamily="34" charset="77"/>
                  </a:rPr>
                  <a:t>Site prep costs</a:t>
                </a:r>
              </a:p>
              <a:p>
                <a:pPr marL="287338" lvl="2" indent="-195263">
                  <a:lnSpc>
                    <a:spcPct val="90000"/>
                  </a:lnSpc>
                  <a:spcBef>
                    <a:spcPts val="500"/>
                  </a:spcBef>
                  <a:buSzPct val="80000"/>
                  <a:buBlip>
                    <a:blip r:embed="rId2"/>
                  </a:buBlip>
                </a:pPr>
                <a:r>
                  <a:rPr lang="en-US" sz="1500" spc="70" dirty="0">
                    <a:solidFill>
                      <a:srgbClr val="D58C62"/>
                    </a:solidFill>
                    <a:latin typeface="Urbanist Medium" panose="020B0A04040200000203" pitchFamily="34" charset="77"/>
                    <a:ea typeface="Urbanist Medium" panose="020B0A04040200000203" pitchFamily="34" charset="77"/>
                    <a:cs typeface="Urbanist Medium" panose="020B0A04040200000203" pitchFamily="34" charset="77"/>
                  </a:rPr>
                  <a:t>Building costs</a:t>
                </a:r>
              </a:p>
              <a:p>
                <a:pPr marL="287338" lvl="2" indent="-195263">
                  <a:lnSpc>
                    <a:spcPct val="90000"/>
                  </a:lnSpc>
                  <a:spcBef>
                    <a:spcPts val="500"/>
                  </a:spcBef>
                  <a:buSzPct val="80000"/>
                  <a:buBlip>
                    <a:blip r:embed="rId2"/>
                  </a:buBlip>
                </a:pPr>
                <a:r>
                  <a:rPr lang="en-US" sz="1500" spc="70" dirty="0">
                    <a:solidFill>
                      <a:srgbClr val="D58C62"/>
                    </a:solidFill>
                    <a:latin typeface="Urbanist Medium" panose="020B0A04040200000203" pitchFamily="34" charset="77"/>
                    <a:ea typeface="Urbanist Medium" panose="020B0A04040200000203" pitchFamily="34" charset="77"/>
                    <a:cs typeface="Urbanist Medium" panose="020B0A04040200000203" pitchFamily="34" charset="77"/>
                  </a:rPr>
                  <a:t>Ongoing operating costs</a:t>
                </a:r>
              </a:p>
              <a:p>
                <a:pPr marL="287338" lvl="2" indent="-195263">
                  <a:lnSpc>
                    <a:spcPct val="90000"/>
                  </a:lnSpc>
                  <a:spcBef>
                    <a:spcPts val="500"/>
                  </a:spcBef>
                  <a:buSzPct val="80000"/>
                  <a:buBlip>
                    <a:blip r:embed="rId2"/>
                  </a:buBlip>
                </a:pPr>
                <a:r>
                  <a:rPr lang="en-US" sz="1500" spc="70" dirty="0">
                    <a:solidFill>
                      <a:srgbClr val="D58C62"/>
                    </a:solidFill>
                    <a:latin typeface="Urbanist Medium" panose="020B0A04040200000203" pitchFamily="34" charset="77"/>
                    <a:ea typeface="Urbanist Medium" panose="020B0A04040200000203" pitchFamily="34" charset="77"/>
                    <a:cs typeface="Urbanist Medium" panose="020B0A04040200000203" pitchFamily="34" charset="77"/>
                  </a:rPr>
                  <a:t>Expansion costs</a:t>
                </a:r>
              </a:p>
            </p:txBody>
          </p:sp>
        </p:grpSp>
        <p:pic>
          <p:nvPicPr>
            <p:cNvPr id="57" name="Graphic 56" descr="House with solid fill">
              <a:extLst>
                <a:ext uri="{FF2B5EF4-FFF2-40B4-BE49-F238E27FC236}">
                  <a16:creationId xmlns:a16="http://schemas.microsoft.com/office/drawing/2014/main" id="{57131F10-1310-A4BF-2539-195D3714B9E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052358" y="1751636"/>
              <a:ext cx="714735" cy="714735"/>
            </a:xfrm>
            <a:prstGeom prst="rect">
              <a:avLst/>
            </a:prstGeom>
          </p:spPr>
        </p:pic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2C5F0949-0D42-DE89-672A-AF00B4DCE6B0}"/>
              </a:ext>
            </a:extLst>
          </p:cNvPr>
          <p:cNvGrpSpPr/>
          <p:nvPr/>
        </p:nvGrpSpPr>
        <p:grpSpPr>
          <a:xfrm>
            <a:off x="1608882" y="1751636"/>
            <a:ext cx="2270565" cy="3421766"/>
            <a:chOff x="1990843" y="1601165"/>
            <a:chExt cx="2270565" cy="3421766"/>
          </a:xfrm>
        </p:grpSpPr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11E14ECF-C453-D3F7-F4C5-F82909999720}"/>
                </a:ext>
              </a:extLst>
            </p:cNvPr>
            <p:cNvGrpSpPr/>
            <p:nvPr/>
          </p:nvGrpSpPr>
          <p:grpSpPr>
            <a:xfrm>
              <a:off x="1990843" y="2363164"/>
              <a:ext cx="2270565" cy="2659767"/>
              <a:chOff x="6065133" y="2421037"/>
              <a:chExt cx="2270565" cy="2659767"/>
            </a:xfrm>
          </p:grpSpPr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8C4D10F0-51CA-C2BA-D66B-406EEA9E78C3}"/>
                  </a:ext>
                </a:extLst>
              </p:cNvPr>
              <p:cNvSpPr/>
              <p:nvPr/>
            </p:nvSpPr>
            <p:spPr>
              <a:xfrm>
                <a:off x="6065133" y="2421037"/>
                <a:ext cx="2270565" cy="530507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CE794FA0-45DA-51D7-4E5F-4103206C4275}"/>
                  </a:ext>
                </a:extLst>
              </p:cNvPr>
              <p:cNvSpPr txBox="1"/>
              <p:nvPr/>
            </p:nvSpPr>
            <p:spPr>
              <a:xfrm>
                <a:off x="6285053" y="2571514"/>
                <a:ext cx="186352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Urbanist Medium" panose="020B0A04040200000203" pitchFamily="34" charset="77"/>
                    <a:ea typeface="Urbanist Medium" panose="020B0A04040200000203" pitchFamily="34" charset="77"/>
                    <a:cs typeface="Urbanist Medium" panose="020B0A04040200000203" pitchFamily="34" charset="77"/>
                  </a:rPr>
                  <a:t>SITE ANALYSIS</a:t>
                </a:r>
              </a:p>
            </p:txBody>
          </p:sp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B844AEA7-D3AB-C90B-D2EE-A9BF7124680D}"/>
                  </a:ext>
                </a:extLst>
              </p:cNvPr>
              <p:cNvSpPr/>
              <p:nvPr/>
            </p:nvSpPr>
            <p:spPr>
              <a:xfrm>
                <a:off x="6067061" y="2958869"/>
                <a:ext cx="2266709" cy="212193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FE92E381-B8C5-4A65-D62E-0973900518A5}"/>
                  </a:ext>
                </a:extLst>
              </p:cNvPr>
              <p:cNvSpPr txBox="1"/>
              <p:nvPr/>
            </p:nvSpPr>
            <p:spPr>
              <a:xfrm>
                <a:off x="6128167" y="2990140"/>
                <a:ext cx="2144496" cy="13696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00" dirty="0">
                    <a:solidFill>
                      <a:schemeClr val="accent1"/>
                    </a:solidFill>
                    <a:latin typeface="Urbanist Medium" panose="020B0A04040200000203" pitchFamily="34" charset="77"/>
                    <a:ea typeface="Urbanist Medium" panose="020B0A04040200000203" pitchFamily="34" charset="77"/>
                    <a:cs typeface="Urbanist Medium" panose="020B0A04040200000203" pitchFamily="34" charset="77"/>
                  </a:rPr>
                  <a:t>Identifying and evaluating sites</a:t>
                </a:r>
                <a:endParaRPr lang="en-US" sz="1500" spc="70" dirty="0">
                  <a:solidFill>
                    <a:schemeClr val="accent1"/>
                  </a:solidFill>
                  <a:latin typeface="Urbanist Medium" panose="020B0A04040200000203" pitchFamily="34" charset="77"/>
                  <a:ea typeface="Urbanist Medium" panose="020B0A04040200000203" pitchFamily="34" charset="77"/>
                  <a:cs typeface="Urbanist Medium" panose="020B0A04040200000203" pitchFamily="34" charset="77"/>
                </a:endParaRPr>
              </a:p>
              <a:p>
                <a:pPr marL="287338" lvl="2" indent="-195263">
                  <a:lnSpc>
                    <a:spcPct val="90000"/>
                  </a:lnSpc>
                  <a:spcBef>
                    <a:spcPts val="500"/>
                  </a:spcBef>
                  <a:buSzPct val="80000"/>
                  <a:buBlip>
                    <a:blip r:embed="rId2"/>
                  </a:buBlip>
                </a:pPr>
                <a:r>
                  <a:rPr lang="en-US" sz="1500" spc="70" dirty="0">
                    <a:solidFill>
                      <a:schemeClr val="accent1"/>
                    </a:solidFill>
                    <a:latin typeface="Urbanist Medium" panose="020B0A04040200000203" pitchFamily="34" charset="77"/>
                    <a:ea typeface="Urbanist Medium" panose="020B0A04040200000203" pitchFamily="34" charset="77"/>
                    <a:cs typeface="Urbanist Medium" panose="020B0A04040200000203" pitchFamily="34" charset="77"/>
                  </a:rPr>
                  <a:t>Site Criteria </a:t>
                </a:r>
              </a:p>
              <a:p>
                <a:pPr marL="287338" lvl="2" indent="-195263">
                  <a:lnSpc>
                    <a:spcPct val="90000"/>
                  </a:lnSpc>
                  <a:spcBef>
                    <a:spcPts val="500"/>
                  </a:spcBef>
                  <a:buSzPct val="80000"/>
                  <a:buBlip>
                    <a:blip r:embed="rId2"/>
                  </a:buBlip>
                </a:pPr>
                <a:r>
                  <a:rPr lang="en-US" sz="1500" spc="70" dirty="0">
                    <a:solidFill>
                      <a:schemeClr val="accent1"/>
                    </a:solidFill>
                    <a:latin typeface="Urbanist Medium" panose="020B0A04040200000203" pitchFamily="34" charset="77"/>
                    <a:ea typeface="Urbanist Medium" panose="020B0A04040200000203" pitchFamily="34" charset="77"/>
                    <a:cs typeface="Urbanist Medium" panose="020B0A04040200000203" pitchFamily="34" charset="77"/>
                  </a:rPr>
                  <a:t>Site Search</a:t>
                </a:r>
              </a:p>
              <a:p>
                <a:pPr marL="287338" lvl="2" indent="-195263">
                  <a:lnSpc>
                    <a:spcPct val="90000"/>
                  </a:lnSpc>
                  <a:spcBef>
                    <a:spcPts val="500"/>
                  </a:spcBef>
                  <a:buSzPct val="80000"/>
                  <a:buBlip>
                    <a:blip r:embed="rId2"/>
                  </a:buBlip>
                </a:pPr>
                <a:r>
                  <a:rPr lang="en-US" sz="1500" spc="70" dirty="0">
                    <a:solidFill>
                      <a:schemeClr val="accent1"/>
                    </a:solidFill>
                    <a:latin typeface="Urbanist Medium" panose="020B0A04040200000203" pitchFamily="34" charset="77"/>
                    <a:ea typeface="Urbanist Medium" panose="020B0A04040200000203" pitchFamily="34" charset="77"/>
                    <a:cs typeface="Urbanist Medium" panose="020B0A04040200000203" pitchFamily="34" charset="77"/>
                  </a:rPr>
                  <a:t>Site Selection</a:t>
                </a:r>
              </a:p>
            </p:txBody>
          </p:sp>
        </p:grpSp>
        <p:pic>
          <p:nvPicPr>
            <p:cNvPr id="51" name="Graphic 50" descr="House with solid fill">
              <a:extLst>
                <a:ext uri="{FF2B5EF4-FFF2-40B4-BE49-F238E27FC236}">
                  <a16:creationId xmlns:a16="http://schemas.microsoft.com/office/drawing/2014/main" id="{A5AE35F2-2848-DB45-A1AF-9D455E2940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763453" y="1601165"/>
              <a:ext cx="714735" cy="714735"/>
            </a:xfrm>
            <a:prstGeom prst="rect">
              <a:avLst/>
            </a:prstGeom>
          </p:spPr>
        </p:pic>
      </p:grp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A2D033FA-5F57-0D29-5E16-2BA30674F98E}"/>
              </a:ext>
            </a:extLst>
          </p:cNvPr>
          <p:cNvCxnSpPr>
            <a:cxnSpLocks/>
          </p:cNvCxnSpPr>
          <p:nvPr/>
        </p:nvCxnSpPr>
        <p:spPr>
          <a:xfrm>
            <a:off x="3310359" y="2129742"/>
            <a:ext cx="221076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A69127E8-EB82-A669-4C42-ED04D7D3E48E}"/>
              </a:ext>
            </a:extLst>
          </p:cNvPr>
          <p:cNvCxnSpPr>
            <a:cxnSpLocks/>
          </p:cNvCxnSpPr>
          <p:nvPr/>
        </p:nvCxnSpPr>
        <p:spPr>
          <a:xfrm>
            <a:off x="6645797" y="2129742"/>
            <a:ext cx="221076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4BE5A1B-BC41-44AB-FF6C-A8DD7C4CF7F4}"/>
              </a:ext>
            </a:extLst>
          </p:cNvPr>
          <p:cNvGrpSpPr/>
          <p:nvPr/>
        </p:nvGrpSpPr>
        <p:grpSpPr>
          <a:xfrm>
            <a:off x="2250670" y="1597247"/>
            <a:ext cx="986988" cy="1084075"/>
            <a:chOff x="1436915" y="3233541"/>
            <a:chExt cx="986988" cy="1084075"/>
          </a:xfrm>
        </p:grpSpPr>
        <p:sp>
          <p:nvSpPr>
            <p:cNvPr id="18" name="Hexagon 17">
              <a:extLst>
                <a:ext uri="{FF2B5EF4-FFF2-40B4-BE49-F238E27FC236}">
                  <a16:creationId xmlns:a16="http://schemas.microsoft.com/office/drawing/2014/main" id="{02260FAF-2034-8044-BD78-91D655F092C2}"/>
                </a:ext>
              </a:extLst>
            </p:cNvPr>
            <p:cNvSpPr/>
            <p:nvPr/>
          </p:nvSpPr>
          <p:spPr>
            <a:xfrm rot="16200000">
              <a:off x="1388371" y="3282085"/>
              <a:ext cx="1084075" cy="986988"/>
            </a:xfrm>
            <a:prstGeom prst="hexagon">
              <a:avLst/>
            </a:prstGeom>
            <a:solidFill>
              <a:schemeClr val="bg1"/>
            </a:solidFill>
            <a:ln w="76200" cmpd="dbl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Hexagon 18">
              <a:extLst>
                <a:ext uri="{FF2B5EF4-FFF2-40B4-BE49-F238E27FC236}">
                  <a16:creationId xmlns:a16="http://schemas.microsoft.com/office/drawing/2014/main" id="{38E0BC27-8A74-469E-E95E-BDF981A78477}"/>
                </a:ext>
              </a:extLst>
            </p:cNvPr>
            <p:cNvSpPr/>
            <p:nvPr/>
          </p:nvSpPr>
          <p:spPr>
            <a:xfrm rot="16200000">
              <a:off x="1429473" y="3320005"/>
              <a:ext cx="1018572" cy="914399"/>
            </a:xfrm>
            <a:prstGeom prst="hexagon">
              <a:avLst/>
            </a:prstGeom>
            <a:ln w="76200" cmpd="dbl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0" name="Graphic 19" descr="Topography Map with solid fill">
              <a:extLst>
                <a:ext uri="{FF2B5EF4-FFF2-40B4-BE49-F238E27FC236}">
                  <a16:creationId xmlns:a16="http://schemas.microsoft.com/office/drawing/2014/main" id="{35349BC9-77D8-B525-DDDC-ADDB8377D3C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1590601" y="3427209"/>
              <a:ext cx="706386" cy="706386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F32F9C8-99A7-CCBF-90D8-F228E38A87FF}"/>
              </a:ext>
            </a:extLst>
          </p:cNvPr>
          <p:cNvGrpSpPr/>
          <p:nvPr/>
        </p:nvGrpSpPr>
        <p:grpSpPr>
          <a:xfrm>
            <a:off x="5586103" y="1597247"/>
            <a:ext cx="986988" cy="1084075"/>
            <a:chOff x="2737472" y="3234688"/>
            <a:chExt cx="986988" cy="1084075"/>
          </a:xfrm>
        </p:grpSpPr>
        <p:sp>
          <p:nvSpPr>
            <p:cNvPr id="22" name="Hexagon 21">
              <a:extLst>
                <a:ext uri="{FF2B5EF4-FFF2-40B4-BE49-F238E27FC236}">
                  <a16:creationId xmlns:a16="http://schemas.microsoft.com/office/drawing/2014/main" id="{CE17D600-5D1F-4C66-39C9-8975023C847A}"/>
                </a:ext>
              </a:extLst>
            </p:cNvPr>
            <p:cNvSpPr/>
            <p:nvPr/>
          </p:nvSpPr>
          <p:spPr>
            <a:xfrm rot="16200000">
              <a:off x="2688928" y="3283232"/>
              <a:ext cx="1084075" cy="986988"/>
            </a:xfrm>
            <a:prstGeom prst="hexagon">
              <a:avLst/>
            </a:prstGeom>
            <a:solidFill>
              <a:schemeClr val="bg1"/>
            </a:solidFill>
            <a:ln w="76200" cmpd="dbl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Hexagon 22">
              <a:extLst>
                <a:ext uri="{FF2B5EF4-FFF2-40B4-BE49-F238E27FC236}">
                  <a16:creationId xmlns:a16="http://schemas.microsoft.com/office/drawing/2014/main" id="{EFFA080B-D537-DADD-FC57-34BC63D83A82}"/>
                </a:ext>
              </a:extLst>
            </p:cNvPr>
            <p:cNvSpPr/>
            <p:nvPr/>
          </p:nvSpPr>
          <p:spPr>
            <a:xfrm rot="16200000">
              <a:off x="2716192" y="3320005"/>
              <a:ext cx="1018572" cy="914399"/>
            </a:xfrm>
            <a:prstGeom prst="hexagon">
              <a:avLst/>
            </a:prstGeom>
            <a:solidFill>
              <a:schemeClr val="accent5"/>
            </a:solidFill>
            <a:ln w="76200" cmpd="dbl"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4" name="Graphic 23" descr="Hierarchy with solid fill">
              <a:extLst>
                <a:ext uri="{FF2B5EF4-FFF2-40B4-BE49-F238E27FC236}">
                  <a16:creationId xmlns:a16="http://schemas.microsoft.com/office/drawing/2014/main" id="{A1E4322E-4047-75EE-AC94-8353B5DCBF3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2862805" y="3383666"/>
              <a:ext cx="714735" cy="714735"/>
            </a:xfrm>
            <a:prstGeom prst="rect">
              <a:avLst/>
            </a:prstGeom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7063D46-98A3-067B-E38C-59CB2841AEE2}"/>
              </a:ext>
            </a:extLst>
          </p:cNvPr>
          <p:cNvGrpSpPr/>
          <p:nvPr/>
        </p:nvGrpSpPr>
        <p:grpSpPr>
          <a:xfrm>
            <a:off x="8921536" y="1597247"/>
            <a:ext cx="986988" cy="1084075"/>
            <a:chOff x="4009382" y="3234688"/>
            <a:chExt cx="986988" cy="1084075"/>
          </a:xfrm>
        </p:grpSpPr>
        <p:sp>
          <p:nvSpPr>
            <p:cNvPr id="26" name="Hexagon 25">
              <a:extLst>
                <a:ext uri="{FF2B5EF4-FFF2-40B4-BE49-F238E27FC236}">
                  <a16:creationId xmlns:a16="http://schemas.microsoft.com/office/drawing/2014/main" id="{B6EA92A1-5563-F3C7-883E-2791DC18EB07}"/>
                </a:ext>
              </a:extLst>
            </p:cNvPr>
            <p:cNvSpPr/>
            <p:nvPr/>
          </p:nvSpPr>
          <p:spPr>
            <a:xfrm rot="16200000">
              <a:off x="3960838" y="3283232"/>
              <a:ext cx="1084075" cy="986988"/>
            </a:xfrm>
            <a:prstGeom prst="hexagon">
              <a:avLst/>
            </a:prstGeom>
            <a:solidFill>
              <a:schemeClr val="bg1"/>
            </a:solidFill>
            <a:ln w="76200" cmpd="dbl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Hexagon 26">
              <a:extLst>
                <a:ext uri="{FF2B5EF4-FFF2-40B4-BE49-F238E27FC236}">
                  <a16:creationId xmlns:a16="http://schemas.microsoft.com/office/drawing/2014/main" id="{EE13088C-C509-4A5F-DF9D-75DC30A14312}"/>
                </a:ext>
              </a:extLst>
            </p:cNvPr>
            <p:cNvSpPr/>
            <p:nvPr/>
          </p:nvSpPr>
          <p:spPr>
            <a:xfrm rot="16200000">
              <a:off x="3989407" y="3320005"/>
              <a:ext cx="1018572" cy="914399"/>
            </a:xfrm>
            <a:prstGeom prst="hexagon">
              <a:avLst/>
            </a:prstGeom>
            <a:solidFill>
              <a:srgbClr val="FC9A62"/>
            </a:solidFill>
            <a:ln w="76200" cmpd="dbl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8" name="Graphic 27" descr="House with solid fill">
              <a:extLst>
                <a:ext uri="{FF2B5EF4-FFF2-40B4-BE49-F238E27FC236}">
                  <a16:creationId xmlns:a16="http://schemas.microsoft.com/office/drawing/2014/main" id="{2F190C9E-A488-175E-3AF3-C478D72240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136020" y="3383666"/>
              <a:ext cx="714735" cy="71473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130743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10C18-46BD-1A9C-7A9E-BC6AC2456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Site Analysis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A2CA5FB9-5949-8296-28DB-447B45CBA445}"/>
              </a:ext>
            </a:extLst>
          </p:cNvPr>
          <p:cNvGrpSpPr/>
          <p:nvPr/>
        </p:nvGrpSpPr>
        <p:grpSpPr>
          <a:xfrm>
            <a:off x="757266" y="2018440"/>
            <a:ext cx="4917312" cy="3804950"/>
            <a:chOff x="1147822" y="1417898"/>
            <a:chExt cx="4917312" cy="3804950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85EDE2BC-3802-34C2-DEC3-4A294190E56D}"/>
                </a:ext>
              </a:extLst>
            </p:cNvPr>
            <p:cNvGrpSpPr/>
            <p:nvPr/>
          </p:nvGrpSpPr>
          <p:grpSpPr>
            <a:xfrm>
              <a:off x="1620456" y="3927673"/>
              <a:ext cx="4444678" cy="1295175"/>
              <a:chOff x="1620456" y="1458410"/>
              <a:chExt cx="3553428" cy="1295175"/>
            </a:xfrm>
          </p:grpSpPr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64F60E89-8B4C-E67E-0D2E-6B8A4D3B259F}"/>
                  </a:ext>
                </a:extLst>
              </p:cNvPr>
              <p:cNvGrpSpPr/>
              <p:nvPr/>
            </p:nvGrpSpPr>
            <p:grpSpPr>
              <a:xfrm>
                <a:off x="1620456" y="1799477"/>
                <a:ext cx="3553428" cy="954108"/>
                <a:chOff x="1620456" y="1481559"/>
                <a:chExt cx="3553428" cy="360118"/>
              </a:xfrm>
            </p:grpSpPr>
            <p:sp>
              <p:nvSpPr>
                <p:cNvPr id="39" name="Rectangle 38">
                  <a:extLst>
                    <a:ext uri="{FF2B5EF4-FFF2-40B4-BE49-F238E27FC236}">
                      <a16:creationId xmlns:a16="http://schemas.microsoft.com/office/drawing/2014/main" id="{D6965A86-B0E2-6F2B-C8D8-0CCA2D65B703}"/>
                    </a:ext>
                  </a:extLst>
                </p:cNvPr>
                <p:cNvSpPr/>
                <p:nvPr/>
              </p:nvSpPr>
              <p:spPr>
                <a:xfrm>
                  <a:off x="1620456" y="1481559"/>
                  <a:ext cx="3553428" cy="360118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9FC40450-4975-07A0-83CA-164C3575B140}"/>
                    </a:ext>
                  </a:extLst>
                </p:cNvPr>
                <p:cNvSpPr txBox="1"/>
                <p:nvPr/>
              </p:nvSpPr>
              <p:spPr>
                <a:xfrm>
                  <a:off x="2102008" y="1493362"/>
                  <a:ext cx="2880167" cy="1974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rgbClr val="FC9A62"/>
                      </a:solidFill>
                      <a:latin typeface="Urbanist Medium" panose="020B0A04040200000203" pitchFamily="34" charset="77"/>
                      <a:ea typeface="Urbanist Medium" panose="020B0A04040200000203" pitchFamily="34" charset="77"/>
                      <a:cs typeface="Urbanist Medium" panose="020B0A04040200000203" pitchFamily="34" charset="77"/>
                    </a:rPr>
                    <a:t>Pathways property – area behind the former </a:t>
                  </a:r>
                  <a:r>
                    <a:rPr lang="en-US" sz="1400" dirty="0" err="1">
                      <a:solidFill>
                        <a:srgbClr val="FC9A62"/>
                      </a:solidFill>
                      <a:latin typeface="Urbanist Medium" panose="020B0A04040200000203" pitchFamily="34" charset="77"/>
                      <a:ea typeface="Urbanist Medium" panose="020B0A04040200000203" pitchFamily="34" charset="77"/>
                      <a:cs typeface="Urbanist Medium" panose="020B0A04040200000203" pitchFamily="34" charset="77"/>
                    </a:rPr>
                    <a:t>Nites</a:t>
                  </a:r>
                  <a:r>
                    <a:rPr lang="en-US" sz="1400" dirty="0">
                      <a:solidFill>
                        <a:srgbClr val="FC9A62"/>
                      </a:solidFill>
                      <a:latin typeface="Urbanist Medium" panose="020B0A04040200000203" pitchFamily="34" charset="77"/>
                      <a:ea typeface="Urbanist Medium" panose="020B0A04040200000203" pitchFamily="34" charset="77"/>
                      <a:cs typeface="Urbanist Medium" panose="020B0A04040200000203" pitchFamily="34" charset="77"/>
                    </a:rPr>
                    <a:t> Inn Motel</a:t>
                  </a:r>
                </a:p>
              </p:txBody>
            </p:sp>
          </p:grp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3B946C3B-9462-2138-E990-C30B7875435B}"/>
                  </a:ext>
                </a:extLst>
              </p:cNvPr>
              <p:cNvGrpSpPr/>
              <p:nvPr/>
            </p:nvGrpSpPr>
            <p:grpSpPr>
              <a:xfrm>
                <a:off x="1620456" y="1458410"/>
                <a:ext cx="3553428" cy="369332"/>
                <a:chOff x="1620456" y="1458410"/>
                <a:chExt cx="3553428" cy="369332"/>
              </a:xfrm>
            </p:grpSpPr>
            <p:sp>
              <p:nvSpPr>
                <p:cNvPr id="37" name="Rectangle 36">
                  <a:extLst>
                    <a:ext uri="{FF2B5EF4-FFF2-40B4-BE49-F238E27FC236}">
                      <a16:creationId xmlns:a16="http://schemas.microsoft.com/office/drawing/2014/main" id="{1C444DB7-54A4-B64C-013B-0B2E08CBE90E}"/>
                    </a:ext>
                  </a:extLst>
                </p:cNvPr>
                <p:cNvSpPr/>
                <p:nvPr/>
              </p:nvSpPr>
              <p:spPr>
                <a:xfrm>
                  <a:off x="1620456" y="1481559"/>
                  <a:ext cx="3553428" cy="312517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7B43E227-522F-D2FE-4D29-F0732371A903}"/>
                    </a:ext>
                  </a:extLst>
                </p:cNvPr>
                <p:cNvSpPr txBox="1"/>
                <p:nvPr/>
              </p:nvSpPr>
              <p:spPr>
                <a:xfrm>
                  <a:off x="2102008" y="1458410"/>
                  <a:ext cx="299784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>
                      <a:solidFill>
                        <a:schemeClr val="bg1"/>
                      </a:solidFill>
                      <a:latin typeface="Urbanist Medium" panose="020B0A04040200000203" pitchFamily="34" charset="77"/>
                      <a:ea typeface="Urbanist Medium" panose="020B0A04040200000203" pitchFamily="34" charset="77"/>
                      <a:cs typeface="Urbanist Medium" panose="020B0A04040200000203" pitchFamily="34" charset="77"/>
                    </a:rPr>
                    <a:t>Selected Site</a:t>
                  </a:r>
                </a:p>
              </p:txBody>
            </p:sp>
          </p:grp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23C32E14-A0F1-168E-334E-1B10018E1F80}"/>
                </a:ext>
              </a:extLst>
            </p:cNvPr>
            <p:cNvGrpSpPr/>
            <p:nvPr/>
          </p:nvGrpSpPr>
          <p:grpSpPr>
            <a:xfrm>
              <a:off x="1620456" y="2698828"/>
              <a:ext cx="4444678" cy="891254"/>
              <a:chOff x="1620456" y="1458410"/>
              <a:chExt cx="3553428" cy="891254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CB9029C1-39F8-C4E9-4CFD-3CB7728290BD}"/>
                  </a:ext>
                </a:extLst>
              </p:cNvPr>
              <p:cNvGrpSpPr/>
              <p:nvPr/>
            </p:nvGrpSpPr>
            <p:grpSpPr>
              <a:xfrm>
                <a:off x="1620456" y="1799473"/>
                <a:ext cx="3553428" cy="550191"/>
                <a:chOff x="1620456" y="1481559"/>
                <a:chExt cx="3553428" cy="207664"/>
              </a:xfrm>
            </p:grpSpPr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C5F8847E-E932-A789-68ED-B2EEA7D5860F}"/>
                    </a:ext>
                  </a:extLst>
                </p:cNvPr>
                <p:cNvSpPr/>
                <p:nvPr/>
              </p:nvSpPr>
              <p:spPr>
                <a:xfrm>
                  <a:off x="1620456" y="1481559"/>
                  <a:ext cx="3553428" cy="20766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accent5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D3DFCBA7-88DD-AA55-E0EA-9D071022FE08}"/>
                    </a:ext>
                  </a:extLst>
                </p:cNvPr>
                <p:cNvSpPr txBox="1"/>
                <p:nvPr/>
              </p:nvSpPr>
              <p:spPr>
                <a:xfrm>
                  <a:off x="2102008" y="1493362"/>
                  <a:ext cx="2880167" cy="11616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accent5"/>
                      </a:solidFill>
                      <a:latin typeface="Urbanist Medium" panose="020B0A04040200000203" pitchFamily="34" charset="77"/>
                      <a:ea typeface="Urbanist Medium" panose="020B0A04040200000203" pitchFamily="34" charset="77"/>
                      <a:cs typeface="Urbanist Medium" panose="020B0A04040200000203" pitchFamily="34" charset="77"/>
                    </a:rPr>
                    <a:t>CoStar &amp; Vacant Lands Analysis</a:t>
                  </a:r>
                </a:p>
              </p:txBody>
            </p:sp>
          </p:grpSp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F2D2535C-90A7-D4B7-6F36-B9FA1D630A0B}"/>
                  </a:ext>
                </a:extLst>
              </p:cNvPr>
              <p:cNvGrpSpPr/>
              <p:nvPr/>
            </p:nvGrpSpPr>
            <p:grpSpPr>
              <a:xfrm>
                <a:off x="1620456" y="1458410"/>
                <a:ext cx="3553428" cy="369332"/>
                <a:chOff x="1620456" y="1458410"/>
                <a:chExt cx="3553428" cy="369332"/>
              </a:xfrm>
            </p:grpSpPr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66CB5E17-7A06-2BC3-1021-59F49A250056}"/>
                    </a:ext>
                  </a:extLst>
                </p:cNvPr>
                <p:cNvSpPr/>
                <p:nvPr/>
              </p:nvSpPr>
              <p:spPr>
                <a:xfrm>
                  <a:off x="1620456" y="1481559"/>
                  <a:ext cx="3553428" cy="312517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solidFill>
                    <a:schemeClr val="accent5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05D6173C-FBCE-CE16-418A-5E758DC6A91E}"/>
                    </a:ext>
                  </a:extLst>
                </p:cNvPr>
                <p:cNvSpPr txBox="1"/>
                <p:nvPr/>
              </p:nvSpPr>
              <p:spPr>
                <a:xfrm>
                  <a:off x="2102008" y="1458410"/>
                  <a:ext cx="299784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>
                      <a:solidFill>
                        <a:schemeClr val="bg1"/>
                      </a:solidFill>
                      <a:latin typeface="Urbanist Medium" panose="020B0A04040200000203" pitchFamily="34" charset="77"/>
                      <a:ea typeface="Urbanist Medium" panose="020B0A04040200000203" pitchFamily="34" charset="77"/>
                      <a:cs typeface="Urbanist Medium" panose="020B0A04040200000203" pitchFamily="34" charset="77"/>
                    </a:rPr>
                    <a:t>Methods for Site Search</a:t>
                  </a:r>
                </a:p>
              </p:txBody>
            </p:sp>
          </p:grp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F83DCC9-76B6-1644-6FB9-1B89026C8B6A}"/>
                </a:ext>
              </a:extLst>
            </p:cNvPr>
            <p:cNvGrpSpPr/>
            <p:nvPr/>
          </p:nvGrpSpPr>
          <p:grpSpPr>
            <a:xfrm>
              <a:off x="1147822" y="2648673"/>
              <a:ext cx="914399" cy="1018572"/>
              <a:chOff x="1134319" y="2928395"/>
              <a:chExt cx="914399" cy="1018572"/>
            </a:xfrm>
          </p:grpSpPr>
          <p:sp>
            <p:nvSpPr>
              <p:cNvPr id="12" name="Hexagon 11">
                <a:extLst>
                  <a:ext uri="{FF2B5EF4-FFF2-40B4-BE49-F238E27FC236}">
                    <a16:creationId xmlns:a16="http://schemas.microsoft.com/office/drawing/2014/main" id="{8C5A35A4-C5DE-F136-E7D1-D9853BE5EC5D}"/>
                  </a:ext>
                </a:extLst>
              </p:cNvPr>
              <p:cNvSpPr/>
              <p:nvPr/>
            </p:nvSpPr>
            <p:spPr>
              <a:xfrm rot="16200000">
                <a:off x="1082233" y="2980481"/>
                <a:ext cx="1018572" cy="914399"/>
              </a:xfrm>
              <a:prstGeom prst="hexagon">
                <a:avLst/>
              </a:prstGeom>
              <a:solidFill>
                <a:schemeClr val="bg1"/>
              </a:solidFill>
              <a:ln w="63500" cmpd="dbl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13" name="Graphic 12" descr="Magnifying glass with solid fill">
                <a:extLst>
                  <a:ext uri="{FF2B5EF4-FFF2-40B4-BE49-F238E27FC236}">
                    <a16:creationId xmlns:a16="http://schemas.microsoft.com/office/drawing/2014/main" id="{4B4C0E21-855F-146E-9220-746F393374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1228846" y="3044142"/>
                <a:ext cx="714735" cy="714735"/>
              </a:xfrm>
              <a:prstGeom prst="rect">
                <a:avLst/>
              </a:prstGeom>
            </p:spPr>
          </p:pic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3561F3EE-337C-7074-0606-46C448C028D6}"/>
                </a:ext>
              </a:extLst>
            </p:cNvPr>
            <p:cNvGrpSpPr/>
            <p:nvPr/>
          </p:nvGrpSpPr>
          <p:grpSpPr>
            <a:xfrm>
              <a:off x="1147822" y="3879448"/>
              <a:ext cx="914399" cy="1018572"/>
              <a:chOff x="1134319" y="2928395"/>
              <a:chExt cx="914399" cy="1018572"/>
            </a:xfrm>
          </p:grpSpPr>
          <p:sp>
            <p:nvSpPr>
              <p:cNvPr id="15" name="Hexagon 14">
                <a:extLst>
                  <a:ext uri="{FF2B5EF4-FFF2-40B4-BE49-F238E27FC236}">
                    <a16:creationId xmlns:a16="http://schemas.microsoft.com/office/drawing/2014/main" id="{4BC7CDBF-BEFB-7DBB-7959-38E3A5C83EE0}"/>
                  </a:ext>
                </a:extLst>
              </p:cNvPr>
              <p:cNvSpPr/>
              <p:nvPr/>
            </p:nvSpPr>
            <p:spPr>
              <a:xfrm rot="16200000">
                <a:off x="1082233" y="2980481"/>
                <a:ext cx="1018572" cy="914399"/>
              </a:xfrm>
              <a:prstGeom prst="hexagon">
                <a:avLst/>
              </a:prstGeom>
              <a:solidFill>
                <a:schemeClr val="bg1"/>
              </a:solidFill>
              <a:ln w="63500" cmpd="dbl">
                <a:solidFill>
                  <a:srgbClr val="FC9A6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16" name="Graphic 15" descr="House with solid fill">
                <a:extLst>
                  <a:ext uri="{FF2B5EF4-FFF2-40B4-BE49-F238E27FC236}">
                    <a16:creationId xmlns:a16="http://schemas.microsoft.com/office/drawing/2014/main" id="{3E6B927E-A5E9-0833-429F-0D78A28FC34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1228846" y="3044142"/>
                <a:ext cx="714735" cy="714735"/>
              </a:xfrm>
              <a:prstGeom prst="rect">
                <a:avLst/>
              </a:prstGeom>
            </p:spPr>
          </p:pic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3E0F0704-5C2E-8A4B-48EE-AB1320AC892C}"/>
                </a:ext>
              </a:extLst>
            </p:cNvPr>
            <p:cNvGrpSpPr/>
            <p:nvPr/>
          </p:nvGrpSpPr>
          <p:grpSpPr>
            <a:xfrm>
              <a:off x="1620456" y="1458410"/>
              <a:ext cx="4444678" cy="895554"/>
              <a:chOff x="1620456" y="1458410"/>
              <a:chExt cx="3553428" cy="895554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E7BC8537-B57F-EECE-A788-AC22D18EBD7B}"/>
                  </a:ext>
                </a:extLst>
              </p:cNvPr>
              <p:cNvGrpSpPr/>
              <p:nvPr/>
            </p:nvGrpSpPr>
            <p:grpSpPr>
              <a:xfrm>
                <a:off x="1620456" y="1799473"/>
                <a:ext cx="3553428" cy="554491"/>
                <a:chOff x="1620456" y="1481559"/>
                <a:chExt cx="3553428" cy="209287"/>
              </a:xfrm>
            </p:grpSpPr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26A7516E-295B-8358-0CCB-3B2793D3CE87}"/>
                    </a:ext>
                  </a:extLst>
                </p:cNvPr>
                <p:cNvSpPr/>
                <p:nvPr/>
              </p:nvSpPr>
              <p:spPr>
                <a:xfrm>
                  <a:off x="1620456" y="1481559"/>
                  <a:ext cx="3553428" cy="20766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7ADA6944-0708-0ECD-F0F2-D5E4618880C5}"/>
                    </a:ext>
                  </a:extLst>
                </p:cNvPr>
                <p:cNvSpPr txBox="1"/>
                <p:nvPr/>
              </p:nvSpPr>
              <p:spPr>
                <a:xfrm>
                  <a:off x="2102008" y="1493362"/>
                  <a:ext cx="2880167" cy="1974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accent1"/>
                      </a:solidFill>
                      <a:latin typeface="Urbanist Medium" panose="020B0A04040200000203" pitchFamily="34" charset="77"/>
                      <a:ea typeface="Urbanist Medium" panose="020B0A04040200000203" pitchFamily="34" charset="77"/>
                      <a:cs typeface="Urbanist Medium" panose="020B0A04040200000203" pitchFamily="34" charset="77"/>
                    </a:rPr>
                    <a:t>Zoning, Site Size, Adjacent Uses, Accessibility, Lease vs Own</a:t>
                  </a:r>
                </a:p>
              </p:txBody>
            </p:sp>
          </p:grp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71F935C2-E65E-493C-1F4D-7C7752123450}"/>
                  </a:ext>
                </a:extLst>
              </p:cNvPr>
              <p:cNvGrpSpPr/>
              <p:nvPr/>
            </p:nvGrpSpPr>
            <p:grpSpPr>
              <a:xfrm>
                <a:off x="1620456" y="1458410"/>
                <a:ext cx="3553428" cy="369332"/>
                <a:chOff x="1620456" y="1458410"/>
                <a:chExt cx="3553428" cy="369332"/>
              </a:xfrm>
            </p:grpSpPr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958A82D6-B564-E0A1-692B-A65C541A02C3}"/>
                    </a:ext>
                  </a:extLst>
                </p:cNvPr>
                <p:cNvSpPr/>
                <p:nvPr/>
              </p:nvSpPr>
              <p:spPr>
                <a:xfrm>
                  <a:off x="1620456" y="1481559"/>
                  <a:ext cx="3553428" cy="312517"/>
                </a:xfrm>
                <a:prstGeom prst="rect">
                  <a:avLst/>
                </a:prstGeom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A85FAD0B-753E-08AC-F473-F7FFF9D0D835}"/>
                    </a:ext>
                  </a:extLst>
                </p:cNvPr>
                <p:cNvSpPr txBox="1"/>
                <p:nvPr/>
              </p:nvSpPr>
              <p:spPr>
                <a:xfrm>
                  <a:off x="2102008" y="1458410"/>
                  <a:ext cx="299784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>
                      <a:solidFill>
                        <a:schemeClr val="bg1"/>
                      </a:solidFill>
                      <a:latin typeface="Urbanist Medium" panose="020B0A04040200000203" pitchFamily="34" charset="77"/>
                      <a:ea typeface="Urbanist Medium" panose="020B0A04040200000203" pitchFamily="34" charset="77"/>
                      <a:cs typeface="Urbanist Medium" panose="020B0A04040200000203" pitchFamily="34" charset="77"/>
                    </a:rPr>
                    <a:t>Site Search Criteria </a:t>
                  </a:r>
                </a:p>
              </p:txBody>
            </p:sp>
          </p:grp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A14BFCDB-94E3-B427-BF1F-141D2396C83C}"/>
                </a:ext>
              </a:extLst>
            </p:cNvPr>
            <p:cNvGrpSpPr/>
            <p:nvPr/>
          </p:nvGrpSpPr>
          <p:grpSpPr>
            <a:xfrm>
              <a:off x="1147822" y="1417898"/>
              <a:ext cx="914399" cy="1018572"/>
              <a:chOff x="1134319" y="2928395"/>
              <a:chExt cx="914399" cy="1018572"/>
            </a:xfrm>
          </p:grpSpPr>
          <p:sp>
            <p:nvSpPr>
              <p:cNvPr id="9" name="Hexagon 8">
                <a:extLst>
                  <a:ext uri="{FF2B5EF4-FFF2-40B4-BE49-F238E27FC236}">
                    <a16:creationId xmlns:a16="http://schemas.microsoft.com/office/drawing/2014/main" id="{FEF018FD-6EED-A9D3-12D8-65736AFD06F7}"/>
                  </a:ext>
                </a:extLst>
              </p:cNvPr>
              <p:cNvSpPr/>
              <p:nvPr/>
            </p:nvSpPr>
            <p:spPr>
              <a:xfrm rot="16200000">
                <a:off x="1082233" y="2980481"/>
                <a:ext cx="1018572" cy="914399"/>
              </a:xfrm>
              <a:prstGeom prst="hexagon">
                <a:avLst/>
              </a:prstGeom>
              <a:solidFill>
                <a:schemeClr val="bg1"/>
              </a:solidFill>
              <a:ln w="63500" cmpd="dbl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10" name="Graphic 9" descr="Checklist with solid fill">
                <a:extLst>
                  <a:ext uri="{FF2B5EF4-FFF2-40B4-BE49-F238E27FC236}">
                    <a16:creationId xmlns:a16="http://schemas.microsoft.com/office/drawing/2014/main" id="{B10B1D11-3257-4D4F-7B22-C02E2D3F0C6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rcRect/>
              <a:stretch/>
            </p:blipFill>
            <p:spPr>
              <a:xfrm>
                <a:off x="1228846" y="3044142"/>
                <a:ext cx="714735" cy="714735"/>
              </a:xfrm>
              <a:prstGeom prst="rect">
                <a:avLst/>
              </a:prstGeom>
            </p:spPr>
          </p:pic>
        </p:grpSp>
      </p:grpSp>
      <p:sp>
        <p:nvSpPr>
          <p:cNvPr id="89" name="TextBox 88">
            <a:extLst>
              <a:ext uri="{FF2B5EF4-FFF2-40B4-BE49-F238E27FC236}">
                <a16:creationId xmlns:a16="http://schemas.microsoft.com/office/drawing/2014/main" id="{2F582AA9-701C-63DB-C6B8-27FA244AE8AE}"/>
              </a:ext>
            </a:extLst>
          </p:cNvPr>
          <p:cNvSpPr txBox="1"/>
          <p:nvPr/>
        </p:nvSpPr>
        <p:spPr>
          <a:xfrm>
            <a:off x="8565266" y="3102015"/>
            <a:ext cx="1412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Urbanist Medium" panose="020B0A04040200000203" pitchFamily="34" charset="77"/>
                <a:ea typeface="Urbanist Medium" panose="020B0A04040200000203" pitchFamily="34" charset="77"/>
                <a:cs typeface="Urbanist Medium" panose="020B0A04040200000203" pitchFamily="34" charset="77"/>
              </a:rPr>
              <a:t>Image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D059D1-46F4-2AC4-2389-D60DB26C167E}"/>
              </a:ext>
            </a:extLst>
          </p:cNvPr>
          <p:cNvSpPr txBox="1"/>
          <p:nvPr/>
        </p:nvSpPr>
        <p:spPr>
          <a:xfrm>
            <a:off x="8070209" y="2667699"/>
            <a:ext cx="2952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Add pic of new site</a:t>
            </a:r>
          </a:p>
        </p:txBody>
      </p:sp>
      <p:pic>
        <p:nvPicPr>
          <p:cNvPr id="2050" name="Picture 2" descr="Former Nites Inn Motel to be converted to affordable housing, temporary  homeless housing | News | dailyrecordnews.com">
            <a:extLst>
              <a:ext uri="{FF2B5EF4-FFF2-40B4-BE49-F238E27FC236}">
                <a16:creationId xmlns:a16="http://schemas.microsoft.com/office/drawing/2014/main" id="{8C3CC13B-8404-3E0F-5A92-28A98E4303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1679" y="1142899"/>
            <a:ext cx="3602554" cy="2704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846C33A-9A7B-EAA2-DA6F-65B8690F7BDA}"/>
              </a:ext>
            </a:extLst>
          </p:cNvPr>
          <p:cNvSpPr txBox="1"/>
          <p:nvPr/>
        </p:nvSpPr>
        <p:spPr>
          <a:xfrm>
            <a:off x="6967220" y="3798935"/>
            <a:ext cx="423246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 dirty="0"/>
              <a:t>Source: Ellensburg Daily Record</a:t>
            </a:r>
          </a:p>
        </p:txBody>
      </p:sp>
      <p:pic>
        <p:nvPicPr>
          <p:cNvPr id="6" name="Picture 5" descr="A aerial view of a parking lot&#10;&#10;Description automatically generated">
            <a:extLst>
              <a:ext uri="{FF2B5EF4-FFF2-40B4-BE49-F238E27FC236}">
                <a16:creationId xmlns:a16="http://schemas.microsoft.com/office/drawing/2014/main" id="{E98144AF-2DEA-0954-3491-4BB2AEFF81A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72860" y="3986209"/>
            <a:ext cx="5194300" cy="237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1205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3200B7C-2858-8D1F-D99B-04DA2F8DA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Operating Framework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DA35F5D-34AC-D3F6-DC98-154620E661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Year-round operation open 6PM to 8AM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Up to 25 individual use shelters with heating and cooling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Staff office, bathroom and shower units, community areas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Ideally would provide meals, storage, onsite social services, and other amenities</a:t>
            </a:r>
          </a:p>
          <a:p>
            <a:pPr marL="1085850" lvl="2" indent="-457200">
              <a:buFont typeface="Arial" panose="020B0604020202020204" pitchFamily="34" charset="0"/>
              <a:buChar char="•"/>
            </a:pPr>
            <a:r>
              <a:rPr lang="en-US" dirty="0"/>
              <a:t>Laundry, pet area, </a:t>
            </a:r>
            <a:r>
              <a:rPr lang="en-US" dirty="0" err="1"/>
              <a:t>WiFi</a:t>
            </a:r>
            <a:r>
              <a:rPr lang="en-US" dirty="0"/>
              <a:t>, landscaping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Security measures</a:t>
            </a:r>
          </a:p>
          <a:p>
            <a:pPr marL="1085850" lvl="2" indent="-457200">
              <a:buFont typeface="Arial" panose="020B0604020202020204" pitchFamily="34" charset="0"/>
              <a:buChar char="•"/>
            </a:pPr>
            <a:r>
              <a:rPr lang="en-US"/>
              <a:t>Fencing</a:t>
            </a:r>
            <a:r>
              <a:rPr lang="en-US" dirty="0"/>
              <a:t>, cameras and onsite overnight security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78A3A47-E605-F6E4-8E2E-588330DE8451}"/>
              </a:ext>
            </a:extLst>
          </p:cNvPr>
          <p:cNvSpPr/>
          <p:nvPr/>
        </p:nvSpPr>
        <p:spPr>
          <a:xfrm>
            <a:off x="6804212" y="1442720"/>
            <a:ext cx="5387788" cy="4734243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Photo Credit: Pallet Shelter">
            <a:extLst>
              <a:ext uri="{FF2B5EF4-FFF2-40B4-BE49-F238E27FC236}">
                <a16:creationId xmlns:a16="http://schemas.microsoft.com/office/drawing/2014/main" id="{22699294-2313-E77C-AEB9-EB242E19D9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05" y="1988963"/>
            <a:ext cx="4615295" cy="364175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77C0416-0B3C-1537-5FF7-11AB25B21A04}"/>
              </a:ext>
            </a:extLst>
          </p:cNvPr>
          <p:cNvSpPr txBox="1"/>
          <p:nvPr/>
        </p:nvSpPr>
        <p:spPr>
          <a:xfrm>
            <a:off x="7576705" y="5630719"/>
            <a:ext cx="27080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i="1" dirty="0">
                <a:solidFill>
                  <a:schemeClr val="bg1">
                    <a:lumMod val="75000"/>
                  </a:schemeClr>
                </a:solidFill>
              </a:rPr>
              <a:t>Photo Credit: Pallet Shelter</a:t>
            </a:r>
          </a:p>
        </p:txBody>
      </p:sp>
    </p:spTree>
    <p:extLst>
      <p:ext uri="{BB962C8B-B14F-4D97-AF65-F5344CB8AC3E}">
        <p14:creationId xmlns:p14="http://schemas.microsoft.com/office/powerpoint/2010/main" val="28665577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7D201F6-A014-292E-47F5-ABAD62BE0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Shelter Type Choices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DACEBE5-81CD-20D3-34CD-97CE79E06735}"/>
              </a:ext>
            </a:extLst>
          </p:cNvPr>
          <p:cNvSpPr/>
          <p:nvPr/>
        </p:nvSpPr>
        <p:spPr>
          <a:xfrm>
            <a:off x="624840" y="1329926"/>
            <a:ext cx="11078308" cy="481066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Officials: Moses Lake Sleep Center a success | Columbia Basin Herald">
            <a:extLst>
              <a:ext uri="{FF2B5EF4-FFF2-40B4-BE49-F238E27FC236}">
                <a16:creationId xmlns:a16="http://schemas.microsoft.com/office/drawing/2014/main" id="{E09474F8-DE53-F39B-7569-D587E6A7C3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2455" y="2017024"/>
            <a:ext cx="5154705" cy="3436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Pallet, a For-Profit Provider of Utilitarian Shelters, Could Be a Contender  for County Funding | South Seattle Emerald">
            <a:extLst>
              <a:ext uri="{FF2B5EF4-FFF2-40B4-BE49-F238E27FC236}">
                <a16:creationId xmlns:a16="http://schemas.microsoft.com/office/drawing/2014/main" id="{F0DA0FA7-6BC5-55ED-A738-A94A191199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988" y="1731648"/>
            <a:ext cx="4947807" cy="4007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9F56B17-4C88-7DA9-0715-D0B756837444}"/>
              </a:ext>
            </a:extLst>
          </p:cNvPr>
          <p:cNvSpPr txBox="1"/>
          <p:nvPr/>
        </p:nvSpPr>
        <p:spPr>
          <a:xfrm>
            <a:off x="6412455" y="5453494"/>
            <a:ext cx="29224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solidFill>
                  <a:schemeClr val="bg1"/>
                </a:solidFill>
              </a:rPr>
              <a:t>Sheds, Moses Lake Sleep Center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45068B6-2956-D398-A6BC-FCFBB92257A7}"/>
              </a:ext>
            </a:extLst>
          </p:cNvPr>
          <p:cNvSpPr txBox="1"/>
          <p:nvPr/>
        </p:nvSpPr>
        <p:spPr>
          <a:xfrm>
            <a:off x="858988" y="5738871"/>
            <a:ext cx="29224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solidFill>
                  <a:schemeClr val="bg1"/>
                </a:solidFill>
              </a:rPr>
              <a:t>Pallet Shelters, Seattle</a:t>
            </a:r>
          </a:p>
        </p:txBody>
      </p:sp>
    </p:spTree>
    <p:extLst>
      <p:ext uri="{BB962C8B-B14F-4D97-AF65-F5344CB8AC3E}">
        <p14:creationId xmlns:p14="http://schemas.microsoft.com/office/powerpoint/2010/main" val="34781506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3F52EC6-056C-EF27-36C0-F08715395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Pallet Shelter Locations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B700976-82E8-A200-C300-FB9D8A26FE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100" b="12912"/>
          <a:stretch/>
        </p:blipFill>
        <p:spPr>
          <a:xfrm>
            <a:off x="-139389" y="701041"/>
            <a:ext cx="10625419" cy="6156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7791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70E9F42-3986-D3D9-FB04-F4D4227E3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Pallet Shelters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5784230-E59D-64E1-BE45-AB66B05669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9553" y="2052002"/>
            <a:ext cx="5886329" cy="3932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742E960-7269-2FB0-570C-D7DC42FCA1A2}"/>
              </a:ext>
            </a:extLst>
          </p:cNvPr>
          <p:cNvSpPr txBox="1"/>
          <p:nvPr/>
        </p:nvSpPr>
        <p:spPr>
          <a:xfrm>
            <a:off x="6216051" y="6011706"/>
            <a:ext cx="2922494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Pallet Shelter, Burlington, VT</a:t>
            </a:r>
          </a:p>
          <a:p>
            <a:r>
              <a:rPr lang="en-US" sz="900" i="1" dirty="0"/>
              <a:t>Source: Pallet Shelter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1127141-DF69-608A-E658-2407A7DC38B3}"/>
              </a:ext>
            </a:extLst>
          </p:cNvPr>
          <p:cNvSpPr txBox="1"/>
          <p:nvPr/>
        </p:nvSpPr>
        <p:spPr>
          <a:xfrm>
            <a:off x="1058432" y="5908844"/>
            <a:ext cx="2922494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Interior of Pallet Shelter Unit</a:t>
            </a:r>
          </a:p>
          <a:p>
            <a:r>
              <a:rPr lang="en-US" sz="900" i="1" dirty="0"/>
              <a:t>Source: Pallet Shelter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FCA0412-41CD-77C8-0AFE-684113A1E6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671" y="2017057"/>
            <a:ext cx="5886329" cy="3891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92813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AD4F30F-8717-064D-C4B7-2129D3650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Pallet Shelters in Washington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6101F7F-2BF6-64DE-9710-21AC8E884E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Everett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Tacoma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Burlington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Walla Walla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Tulalip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+ more!</a:t>
            </a:r>
          </a:p>
        </p:txBody>
      </p:sp>
      <p:pic>
        <p:nvPicPr>
          <p:cNvPr id="2056" name="Picture 8">
            <a:extLst>
              <a:ext uri="{FF2B5EF4-FFF2-40B4-BE49-F238E27FC236}">
                <a16:creationId xmlns:a16="http://schemas.microsoft.com/office/drawing/2014/main" id="{F113457F-BFAF-DEB8-D7B5-57BB2DFBC9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3332" y="1037804"/>
            <a:ext cx="6948668" cy="5211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6733056-198A-AAF6-32ED-3E36148477F7}"/>
              </a:ext>
            </a:extLst>
          </p:cNvPr>
          <p:cNvSpPr txBox="1"/>
          <p:nvPr/>
        </p:nvSpPr>
        <p:spPr>
          <a:xfrm>
            <a:off x="9502165" y="5869186"/>
            <a:ext cx="29224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solidFill>
                  <a:schemeClr val="bg1"/>
                </a:solidFill>
              </a:rPr>
              <a:t>Skagit First Step, Burlington, WA</a:t>
            </a:r>
          </a:p>
        </p:txBody>
      </p:sp>
    </p:spTree>
    <p:extLst>
      <p:ext uri="{BB962C8B-B14F-4D97-AF65-F5344CB8AC3E}">
        <p14:creationId xmlns:p14="http://schemas.microsoft.com/office/powerpoint/2010/main" val="41937741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8522192-8282-52FC-1375-778D7FAE2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Cost Analysis Overview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4FE43C56-E639-2747-7BB6-27ACB4A94D5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06049285"/>
              </p:ext>
            </p:extLst>
          </p:nvPr>
        </p:nvGraphicFramePr>
        <p:xfrm>
          <a:off x="770966" y="1442720"/>
          <a:ext cx="10796194" cy="47342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3" name="Group 12">
            <a:extLst>
              <a:ext uri="{FF2B5EF4-FFF2-40B4-BE49-F238E27FC236}">
                <a16:creationId xmlns:a16="http://schemas.microsoft.com/office/drawing/2014/main" id="{93D3BC83-337F-0849-3B60-C6D90D50D199}"/>
              </a:ext>
            </a:extLst>
          </p:cNvPr>
          <p:cNvGrpSpPr>
            <a:grpSpLocks noChangeAspect="1"/>
          </p:cNvGrpSpPr>
          <p:nvPr/>
        </p:nvGrpSpPr>
        <p:grpSpPr>
          <a:xfrm>
            <a:off x="8104435" y="4456657"/>
            <a:ext cx="656705" cy="731520"/>
            <a:chOff x="1134319" y="2928395"/>
            <a:chExt cx="914399" cy="1018572"/>
          </a:xfrm>
        </p:grpSpPr>
        <p:sp>
          <p:nvSpPr>
            <p:cNvPr id="14" name="Hexagon 13">
              <a:extLst>
                <a:ext uri="{FF2B5EF4-FFF2-40B4-BE49-F238E27FC236}">
                  <a16:creationId xmlns:a16="http://schemas.microsoft.com/office/drawing/2014/main" id="{40EF15E8-8DE6-1239-E5F3-7F731A503517}"/>
                </a:ext>
              </a:extLst>
            </p:cNvPr>
            <p:cNvSpPr/>
            <p:nvPr/>
          </p:nvSpPr>
          <p:spPr>
            <a:xfrm rot="16200000">
              <a:off x="1082233" y="2980481"/>
              <a:ext cx="1018572" cy="914399"/>
            </a:xfrm>
            <a:prstGeom prst="hexagon">
              <a:avLst/>
            </a:prstGeom>
            <a:solidFill>
              <a:schemeClr val="bg1"/>
            </a:solidFill>
            <a:ln w="63500" cmpd="dbl">
              <a:solidFill>
                <a:srgbClr val="FC9A6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5" name="Graphic 14" descr="Flowchart with solid fill">
              <a:extLst>
                <a:ext uri="{FF2B5EF4-FFF2-40B4-BE49-F238E27FC236}">
                  <a16:creationId xmlns:a16="http://schemas.microsoft.com/office/drawing/2014/main" id="{47B3260B-A06A-4BC7-B71B-62592B65578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1228847" y="3044141"/>
              <a:ext cx="714735" cy="714735"/>
            </a:xfrm>
            <a:prstGeom prst="rect">
              <a:avLst/>
            </a:prstGeom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F300E7A-504F-441D-F7ED-60F3297368B0}"/>
              </a:ext>
            </a:extLst>
          </p:cNvPr>
          <p:cNvGrpSpPr>
            <a:grpSpLocks noChangeAspect="1"/>
          </p:cNvGrpSpPr>
          <p:nvPr/>
        </p:nvGrpSpPr>
        <p:grpSpPr>
          <a:xfrm>
            <a:off x="10887104" y="4456657"/>
            <a:ext cx="671580" cy="731520"/>
            <a:chOff x="1134319" y="2928395"/>
            <a:chExt cx="914399" cy="1018572"/>
          </a:xfrm>
        </p:grpSpPr>
        <p:sp>
          <p:nvSpPr>
            <p:cNvPr id="17" name="Hexagon 16">
              <a:extLst>
                <a:ext uri="{FF2B5EF4-FFF2-40B4-BE49-F238E27FC236}">
                  <a16:creationId xmlns:a16="http://schemas.microsoft.com/office/drawing/2014/main" id="{2927D344-4F17-D271-61C6-0E8D13992A10}"/>
                </a:ext>
              </a:extLst>
            </p:cNvPr>
            <p:cNvSpPr/>
            <p:nvPr/>
          </p:nvSpPr>
          <p:spPr>
            <a:xfrm rot="16200000">
              <a:off x="1082233" y="2980481"/>
              <a:ext cx="1018572" cy="914399"/>
            </a:xfrm>
            <a:prstGeom prst="hexagon">
              <a:avLst/>
            </a:prstGeom>
            <a:solidFill>
              <a:schemeClr val="bg1"/>
            </a:solidFill>
            <a:ln w="63500" cmpd="dbl">
              <a:solidFill>
                <a:srgbClr val="FC9A6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8" name="Graphic 17" descr="Maximize with solid fill">
              <a:extLst>
                <a:ext uri="{FF2B5EF4-FFF2-40B4-BE49-F238E27FC236}">
                  <a16:creationId xmlns:a16="http://schemas.microsoft.com/office/drawing/2014/main" id="{B535E6BA-B358-4147-3628-E2D1A5CE956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1228846" y="3101714"/>
              <a:ext cx="657163" cy="65716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6F6DA60-E407-5534-EB92-3253FD022444}"/>
              </a:ext>
            </a:extLst>
          </p:cNvPr>
          <p:cNvGrpSpPr>
            <a:grpSpLocks noChangeAspect="1"/>
          </p:cNvGrpSpPr>
          <p:nvPr/>
        </p:nvGrpSpPr>
        <p:grpSpPr>
          <a:xfrm>
            <a:off x="2656627" y="4473974"/>
            <a:ext cx="656705" cy="731520"/>
            <a:chOff x="1134319" y="2928395"/>
            <a:chExt cx="914399" cy="1018572"/>
          </a:xfrm>
        </p:grpSpPr>
        <p:sp>
          <p:nvSpPr>
            <p:cNvPr id="21" name="Hexagon 20">
              <a:extLst>
                <a:ext uri="{FF2B5EF4-FFF2-40B4-BE49-F238E27FC236}">
                  <a16:creationId xmlns:a16="http://schemas.microsoft.com/office/drawing/2014/main" id="{5232E7DF-5B55-F87F-2FC9-F9887B6648F7}"/>
                </a:ext>
              </a:extLst>
            </p:cNvPr>
            <p:cNvSpPr/>
            <p:nvPr/>
          </p:nvSpPr>
          <p:spPr>
            <a:xfrm rot="16200000">
              <a:off x="1082233" y="2980481"/>
              <a:ext cx="1018572" cy="914399"/>
            </a:xfrm>
            <a:prstGeom prst="hexagon">
              <a:avLst/>
            </a:prstGeom>
            <a:solidFill>
              <a:schemeClr val="bg1"/>
            </a:solidFill>
            <a:ln w="63500" cmpd="dbl">
              <a:solidFill>
                <a:srgbClr val="FC9A6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2" name="Graphic 21" descr="Dump truck with solid fill">
              <a:extLst>
                <a:ext uri="{FF2B5EF4-FFF2-40B4-BE49-F238E27FC236}">
                  <a16:creationId xmlns:a16="http://schemas.microsoft.com/office/drawing/2014/main" id="{92ABD3A6-0207-331F-6CB4-5B8F64714F3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/>
          </p:blipFill>
          <p:spPr>
            <a:xfrm>
              <a:off x="1228847" y="3044141"/>
              <a:ext cx="714735" cy="714735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7F64ED9-049C-1A6F-2C68-B44F017E6B49}"/>
              </a:ext>
            </a:extLst>
          </p:cNvPr>
          <p:cNvGrpSpPr>
            <a:grpSpLocks noChangeAspect="1"/>
          </p:cNvGrpSpPr>
          <p:nvPr/>
        </p:nvGrpSpPr>
        <p:grpSpPr>
          <a:xfrm>
            <a:off x="5439295" y="4456656"/>
            <a:ext cx="656705" cy="731520"/>
            <a:chOff x="1134319" y="2928395"/>
            <a:chExt cx="914399" cy="1018572"/>
          </a:xfrm>
        </p:grpSpPr>
        <p:sp>
          <p:nvSpPr>
            <p:cNvPr id="24" name="Hexagon 23">
              <a:extLst>
                <a:ext uri="{FF2B5EF4-FFF2-40B4-BE49-F238E27FC236}">
                  <a16:creationId xmlns:a16="http://schemas.microsoft.com/office/drawing/2014/main" id="{27BFE0A1-7E1F-417B-F041-F9B84E3A3F52}"/>
                </a:ext>
              </a:extLst>
            </p:cNvPr>
            <p:cNvSpPr/>
            <p:nvPr/>
          </p:nvSpPr>
          <p:spPr>
            <a:xfrm rot="16200000">
              <a:off x="1082233" y="2980481"/>
              <a:ext cx="1018572" cy="914399"/>
            </a:xfrm>
            <a:prstGeom prst="hexagon">
              <a:avLst/>
            </a:prstGeom>
            <a:solidFill>
              <a:schemeClr val="bg1"/>
            </a:solidFill>
            <a:ln w="63500" cmpd="dbl">
              <a:solidFill>
                <a:srgbClr val="FC9A6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5" name="Graphic 24" descr="House with solid fill">
              <a:extLst>
                <a:ext uri="{FF2B5EF4-FFF2-40B4-BE49-F238E27FC236}">
                  <a16:creationId xmlns:a16="http://schemas.microsoft.com/office/drawing/2014/main" id="{AE7BA3D7-0303-5DA6-7B15-85C8456A09A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1228846" y="3044142"/>
              <a:ext cx="714735" cy="71473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865585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E8F6C9A-26E9-D983-F211-117B0785DD86}"/>
              </a:ext>
            </a:extLst>
          </p:cNvPr>
          <p:cNvSpPr/>
          <p:nvPr/>
        </p:nvSpPr>
        <p:spPr>
          <a:xfrm>
            <a:off x="6852213" y="798653"/>
            <a:ext cx="5339787" cy="6059347"/>
          </a:xfrm>
          <a:prstGeom prst="rect">
            <a:avLst/>
          </a:prstGeom>
          <a:solidFill>
            <a:srgbClr val="A48352">
              <a:alpha val="1211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8E66647-7CC0-0C11-3006-F705C0DAC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Site Preparation Costs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CE65BC-1F79-FF36-2468-BAADE13C95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34176" y="2186264"/>
            <a:ext cx="4537277" cy="3986951"/>
          </a:xfrm>
        </p:spPr>
        <p:txBody>
          <a:bodyPr>
            <a:normAutofit/>
          </a:bodyPr>
          <a:lstStyle/>
          <a:p>
            <a:r>
              <a:rPr lang="en-US" sz="2400" b="1" dirty="0">
                <a:latin typeface="Urbanist Black" panose="020B0A04040200000203" pitchFamily="34" charset="77"/>
                <a:ea typeface="Urbanist Black" panose="020B0A04040200000203" pitchFamily="34" charset="77"/>
                <a:cs typeface="Urbanist Black" panose="020B0A04040200000203" pitchFamily="34" charset="77"/>
              </a:rPr>
              <a:t>Considerations: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>
                <a:latin typeface="Urbanist Medium" panose="020B0A04040200000203" pitchFamily="34" charset="77"/>
                <a:ea typeface="Urbanist Medium" panose="020B0A04040200000203" pitchFamily="34" charset="77"/>
                <a:cs typeface="Urbanist Medium" panose="020B0A04040200000203" pitchFamily="34" charset="77"/>
              </a:rPr>
              <a:t>Infrastructure and utility improvement costs estimated by City Public Works staff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/>
              <a:t>Improvements include adding </a:t>
            </a:r>
            <a:r>
              <a:rPr lang="en-US" sz="1900" b="1" dirty="0">
                <a:latin typeface="Urbanist Black" panose="020B0A04040200000203" pitchFamily="34" charset="77"/>
                <a:ea typeface="Urbanist Black" panose="020B0A04040200000203" pitchFamily="34" charset="77"/>
                <a:cs typeface="Urbanist Black" panose="020B0A04040200000203" pitchFamily="34" charset="77"/>
              </a:rPr>
              <a:t>water, sewer, electrical, and hardscaping </a:t>
            </a:r>
            <a:r>
              <a:rPr lang="en-US" sz="2000" dirty="0"/>
              <a:t>to the sight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900" b="1" dirty="0">
                <a:latin typeface="Urbanist Black" panose="020B0A04040200000203" pitchFamily="34" charset="77"/>
                <a:ea typeface="Urbanist Black" panose="020B0A04040200000203" pitchFamily="34" charset="77"/>
                <a:cs typeface="Urbanist Black" panose="020B0A04040200000203" pitchFamily="34" charset="77"/>
              </a:rPr>
              <a:t>Soft costs </a:t>
            </a:r>
            <a:r>
              <a:rPr lang="en-US" sz="2000" dirty="0">
                <a:latin typeface="Urbanist Medium" panose="020B0A04040200000203" pitchFamily="34" charset="77"/>
                <a:ea typeface="Urbanist Medium" panose="020B0A04040200000203" pitchFamily="34" charset="77"/>
                <a:cs typeface="Urbanist Medium" panose="020B0A04040200000203" pitchFamily="34" charset="77"/>
              </a:rPr>
              <a:t>(sales tax, cost contingency, and escalations) come to ~$72,000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FBC9377-F7F3-5BA6-CCB8-3E80B10153E3}"/>
              </a:ext>
            </a:extLst>
          </p:cNvPr>
          <p:cNvSpPr/>
          <p:nvPr/>
        </p:nvSpPr>
        <p:spPr>
          <a:xfrm>
            <a:off x="347241" y="1169043"/>
            <a:ext cx="6157731" cy="534750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54C4235-0D75-4B30-10C1-F62BB3415CDA}"/>
              </a:ext>
            </a:extLst>
          </p:cNvPr>
          <p:cNvSpPr txBox="1"/>
          <p:nvPr/>
        </p:nvSpPr>
        <p:spPr>
          <a:xfrm>
            <a:off x="7234176" y="1076960"/>
            <a:ext cx="4537276" cy="830997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Urbanist Black" panose="020B0A04040200000203" pitchFamily="34" charset="77"/>
                <a:ea typeface="Urbanist Black" panose="020B0A04040200000203" pitchFamily="34" charset="77"/>
                <a:cs typeface="Urbanist Black" panose="020B0A04040200000203" pitchFamily="34" charset="77"/>
              </a:rPr>
              <a:t>Total: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Urbanist Medium" panose="020B0A04040200000203" pitchFamily="34" charset="77"/>
                <a:ea typeface="Urbanist Medium" panose="020B0A04040200000203" pitchFamily="34" charset="77"/>
                <a:cs typeface="Urbanist Medium" panose="020B0A04040200000203" pitchFamily="34" charset="77"/>
              </a:rPr>
              <a:t>~ $394,000</a:t>
            </a: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99B09B5D-CE90-5606-CFD1-CC8F292FFA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94724987"/>
              </p:ext>
            </p:extLst>
          </p:nvPr>
        </p:nvGraphicFramePr>
        <p:xfrm>
          <a:off x="347241" y="1169042"/>
          <a:ext cx="6157730" cy="53475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635961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4F44A3AF-015D-4243-ABA2-3D8A539698E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0600240"/>
              </p:ext>
            </p:extLst>
          </p:nvPr>
        </p:nvGraphicFramePr>
        <p:xfrm>
          <a:off x="347241" y="1169043"/>
          <a:ext cx="6157731" cy="5347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5FBC9377-F7F3-5BA6-CCB8-3E80B10153E3}"/>
              </a:ext>
            </a:extLst>
          </p:cNvPr>
          <p:cNvSpPr/>
          <p:nvPr/>
        </p:nvSpPr>
        <p:spPr>
          <a:xfrm>
            <a:off x="347241" y="1169043"/>
            <a:ext cx="6157731" cy="534750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8F6C9A-26E9-D983-F211-117B0785DD86}"/>
              </a:ext>
            </a:extLst>
          </p:cNvPr>
          <p:cNvSpPr/>
          <p:nvPr/>
        </p:nvSpPr>
        <p:spPr>
          <a:xfrm>
            <a:off x="6852213" y="798653"/>
            <a:ext cx="5339787" cy="6059347"/>
          </a:xfrm>
          <a:prstGeom prst="rect">
            <a:avLst/>
          </a:prstGeom>
          <a:solidFill>
            <a:srgbClr val="A48352">
              <a:alpha val="1211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8E66647-7CC0-0C11-3006-F705C0DAC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Costs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CE65BC-1F79-FF36-2468-BAADE13C95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34176" y="2678706"/>
            <a:ext cx="4537277" cy="3494509"/>
          </a:xfrm>
        </p:spPr>
        <p:txBody>
          <a:bodyPr>
            <a:normAutofit fontScale="92500" lnSpcReduction="20000"/>
          </a:bodyPr>
          <a:lstStyle/>
          <a:p>
            <a:r>
              <a:rPr lang="en-US" sz="2400" b="1" dirty="0">
                <a:latin typeface="Urbanist Black" panose="020B0A04040200000203" pitchFamily="34" charset="77"/>
                <a:ea typeface="Urbanist Black" panose="020B0A04040200000203" pitchFamily="34" charset="77"/>
                <a:cs typeface="Urbanist Black" panose="020B0A04040200000203" pitchFamily="34" charset="77"/>
              </a:rPr>
              <a:t>Considerations: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300" b="1" dirty="0">
                <a:latin typeface="Urbanist Black" panose="020B0A04040200000203" pitchFamily="34" charset="77"/>
                <a:ea typeface="Urbanist Black" panose="020B0A04040200000203" pitchFamily="34" charset="77"/>
                <a:cs typeface="Urbanist Black" panose="020B0A04040200000203" pitchFamily="34" charset="77"/>
              </a:rPr>
              <a:t>Shelter costs </a:t>
            </a:r>
            <a:r>
              <a:rPr lang="en-US" sz="2300" dirty="0">
                <a:latin typeface="Urbanist Medium" panose="020B0A04040200000203" pitchFamily="34" charset="77"/>
                <a:ea typeface="Urbanist Medium" panose="020B0A04040200000203" pitchFamily="34" charset="77"/>
                <a:cs typeface="Urbanist Medium" panose="020B0A04040200000203" pitchFamily="34" charset="77"/>
              </a:rPr>
              <a:t>make up the majority of the cost difference between scenarios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300" dirty="0">
                <a:latin typeface="Urbanist Medium" panose="020B0A04040200000203" pitchFamily="34" charset="77"/>
                <a:ea typeface="Urbanist Medium" panose="020B0A04040200000203" pitchFamily="34" charset="77"/>
                <a:cs typeface="Urbanist Medium" panose="020B0A04040200000203" pitchFamily="34" charset="77"/>
              </a:rPr>
              <a:t>City could potentially </a:t>
            </a:r>
            <a:r>
              <a:rPr lang="en-US" sz="2300" b="1" dirty="0">
                <a:latin typeface="Urbanist Black" panose="020B0A04040200000203" pitchFamily="34" charset="77"/>
                <a:ea typeface="Urbanist Black" panose="020B0A04040200000203" pitchFamily="34" charset="77"/>
                <a:cs typeface="Urbanist Black" panose="020B0A04040200000203" pitchFamily="34" charset="77"/>
              </a:rPr>
              <a:t>“mix and match” </a:t>
            </a:r>
            <a:r>
              <a:rPr lang="en-US" sz="2300" dirty="0">
                <a:latin typeface="Urbanist Medium" panose="020B0A04040200000203" pitchFamily="34" charset="77"/>
                <a:ea typeface="Urbanist Medium" panose="020B0A04040200000203" pitchFamily="34" charset="77"/>
                <a:cs typeface="Urbanist Medium" panose="020B0A04040200000203" pitchFamily="34" charset="77"/>
              </a:rPr>
              <a:t>building components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300" dirty="0">
                <a:latin typeface="Urbanist Medium" panose="020B0A04040200000203" pitchFamily="34" charset="77"/>
                <a:ea typeface="Urbanist Medium" panose="020B0A04040200000203" pitchFamily="34" charset="77"/>
                <a:cs typeface="Urbanist Medium" panose="020B0A04040200000203" pitchFamily="34" charset="77"/>
              </a:rPr>
              <a:t>Pallet shelters </a:t>
            </a:r>
            <a:r>
              <a:rPr lang="en-US" sz="2300" b="1" dirty="0">
                <a:latin typeface="Urbanist Black" panose="020B0A04040200000203" pitchFamily="34" charset="77"/>
                <a:ea typeface="Urbanist Black" panose="020B0A04040200000203" pitchFamily="34" charset="77"/>
                <a:cs typeface="Urbanist Black" panose="020B0A04040200000203" pitchFamily="34" charset="77"/>
              </a:rPr>
              <a:t>advantages</a:t>
            </a:r>
            <a:r>
              <a:rPr lang="en-US" sz="2300" dirty="0">
                <a:latin typeface="Urbanist Medium" panose="020B0A04040200000203" pitchFamily="34" charset="77"/>
                <a:ea typeface="Urbanist Medium" panose="020B0A04040200000203" pitchFamily="34" charset="77"/>
                <a:cs typeface="Urbanist Medium" panose="020B0A04040200000203" pitchFamily="34" charset="77"/>
              </a:rPr>
              <a:t>: set-up, warranty, safety, replacement options and mobility.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54C4235-0D75-4B30-10C1-F62BB3415CDA}"/>
              </a:ext>
            </a:extLst>
          </p:cNvPr>
          <p:cNvSpPr txBox="1"/>
          <p:nvPr/>
        </p:nvSpPr>
        <p:spPr>
          <a:xfrm>
            <a:off x="7234176" y="1076960"/>
            <a:ext cx="4537276" cy="1323439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Urbanist Black" panose="020B0A04040200000203" pitchFamily="34" charset="77"/>
                <a:ea typeface="Urbanist Black" panose="020B0A04040200000203" pitchFamily="34" charset="77"/>
                <a:cs typeface="Urbanist Black" panose="020B0A04040200000203" pitchFamily="34" charset="77"/>
              </a:rPr>
              <a:t>Totals: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Urbanist Medium" panose="020B0A04040200000203" pitchFamily="34" charset="77"/>
                <a:ea typeface="Urbanist Medium" panose="020B0A04040200000203" pitchFamily="34" charset="77"/>
                <a:cs typeface="Urbanist Medium" panose="020B0A04040200000203" pitchFamily="34" charset="77"/>
              </a:rPr>
              <a:t>Pallet: $675,900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Urbanist Medium" panose="020B0A04040200000203" pitchFamily="34" charset="77"/>
                <a:ea typeface="Urbanist Medium" panose="020B0A04040200000203" pitchFamily="34" charset="77"/>
                <a:cs typeface="Urbanist Medium" panose="020B0A04040200000203" pitchFamily="34" charset="77"/>
              </a:rPr>
              <a:t>Non-Pallet (own): $492,400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Urbanist Medium" panose="020B0A04040200000203" pitchFamily="34" charset="77"/>
                <a:ea typeface="Urbanist Medium" panose="020B0A04040200000203" pitchFamily="34" charset="77"/>
                <a:cs typeface="Urbanist Medium" panose="020B0A04040200000203" pitchFamily="34" charset="77"/>
              </a:rPr>
              <a:t>Non-Pallet (lease): $306,900</a:t>
            </a:r>
          </a:p>
        </p:txBody>
      </p:sp>
    </p:spTree>
    <p:extLst>
      <p:ext uri="{BB962C8B-B14F-4D97-AF65-F5344CB8AC3E}">
        <p14:creationId xmlns:p14="http://schemas.microsoft.com/office/powerpoint/2010/main" val="12713820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E8F6C9A-26E9-D983-F211-117B0785DD86}"/>
              </a:ext>
            </a:extLst>
          </p:cNvPr>
          <p:cNvSpPr/>
          <p:nvPr/>
        </p:nvSpPr>
        <p:spPr>
          <a:xfrm>
            <a:off x="6852213" y="798653"/>
            <a:ext cx="5339787" cy="6059347"/>
          </a:xfrm>
          <a:prstGeom prst="rect">
            <a:avLst/>
          </a:prstGeom>
          <a:solidFill>
            <a:srgbClr val="A48352">
              <a:alpha val="1211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8E66647-7CC0-0C11-3006-F705C0DAC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Operating Costs per Year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CE65BC-1F79-FF36-2468-BAADE13C95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34176" y="2555596"/>
            <a:ext cx="4537277" cy="3617619"/>
          </a:xfrm>
        </p:spPr>
        <p:txBody>
          <a:bodyPr>
            <a:normAutofit fontScale="92500"/>
          </a:bodyPr>
          <a:lstStyle/>
          <a:p>
            <a:r>
              <a:rPr lang="en-US" sz="2400" b="1" dirty="0">
                <a:latin typeface="Urbanist Black" panose="020B0A04040200000203" pitchFamily="34" charset="77"/>
                <a:ea typeface="Urbanist Black" panose="020B0A04040200000203" pitchFamily="34" charset="77"/>
                <a:cs typeface="Urbanist Black" panose="020B0A04040200000203" pitchFamily="34" charset="77"/>
              </a:rPr>
              <a:t>Considerations: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>
                <a:latin typeface="Urbanist Medium" panose="020B0A04040200000203" pitchFamily="34" charset="77"/>
                <a:ea typeface="Urbanist Medium" panose="020B0A04040200000203" pitchFamily="34" charset="77"/>
                <a:cs typeface="Urbanist Medium" panose="020B0A04040200000203" pitchFamily="34" charset="77"/>
              </a:rPr>
              <a:t>Tuff sheds likely to have much greater </a:t>
            </a:r>
            <a:r>
              <a:rPr lang="en-US" sz="2000" b="1" dirty="0">
                <a:latin typeface="Urbanist Black" panose="020B0A04040200000203" pitchFamily="34" charset="77"/>
                <a:ea typeface="Urbanist Black" panose="020B0A04040200000203" pitchFamily="34" charset="77"/>
                <a:cs typeface="Urbanist Black" panose="020B0A04040200000203" pitchFamily="34" charset="77"/>
              </a:rPr>
              <a:t>maintenance and upkeep</a:t>
            </a:r>
            <a:r>
              <a:rPr lang="en-US" sz="2000" dirty="0">
                <a:latin typeface="Urbanist Medium" panose="020B0A04040200000203" pitchFamily="34" charset="77"/>
                <a:ea typeface="Urbanist Medium" panose="020B0A04040200000203" pitchFamily="34" charset="77"/>
                <a:cs typeface="Urbanist Medium" panose="020B0A04040200000203" pitchFamily="34" charset="77"/>
              </a:rPr>
              <a:t> costs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>
                <a:latin typeface="Urbanist Medium" panose="020B0A04040200000203" pitchFamily="34" charset="77"/>
                <a:ea typeface="Urbanist Medium" panose="020B0A04040200000203" pitchFamily="34" charset="77"/>
                <a:cs typeface="Urbanist Medium" panose="020B0A04040200000203" pitchFamily="34" charset="77"/>
              </a:rPr>
              <a:t>While </a:t>
            </a:r>
            <a:r>
              <a:rPr lang="en-US" sz="2000" b="1" dirty="0">
                <a:latin typeface="Urbanist Black" panose="020B0A04040200000203" pitchFamily="34" charset="77"/>
                <a:ea typeface="Urbanist Black" panose="020B0A04040200000203" pitchFamily="34" charset="77"/>
                <a:cs typeface="Urbanist Black" panose="020B0A04040200000203" pitchFamily="34" charset="77"/>
              </a:rPr>
              <a:t>leasing </a:t>
            </a:r>
            <a:r>
              <a:rPr lang="en-US" sz="2000" dirty="0">
                <a:latin typeface="Urbanist Medium" panose="020B0A04040200000203" pitchFamily="34" charset="77"/>
                <a:ea typeface="Urbanist Medium" panose="020B0A04040200000203" pitchFamily="34" charset="77"/>
                <a:cs typeface="Urbanist Medium" panose="020B0A04040200000203" pitchFamily="34" charset="77"/>
              </a:rPr>
              <a:t>infrastructure requires no upfront cost, doing so results in high annual costs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/>
              <a:t>Because the City is providing site infrastructure improvements, there are no leasing costs</a:t>
            </a:r>
            <a:endParaRPr lang="en-US" sz="2000" dirty="0">
              <a:latin typeface="Urbanist Medium" panose="020B0A04040200000203" pitchFamily="34" charset="77"/>
              <a:ea typeface="Urbanist Medium" panose="020B0A04040200000203" pitchFamily="34" charset="77"/>
              <a:cs typeface="Urbanist Medium" panose="020B0A04040200000203" pitchFamily="34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54C4235-0D75-4B30-10C1-F62BB3415CDA}"/>
              </a:ext>
            </a:extLst>
          </p:cNvPr>
          <p:cNvSpPr txBox="1"/>
          <p:nvPr/>
        </p:nvSpPr>
        <p:spPr>
          <a:xfrm>
            <a:off x="7234176" y="1076960"/>
            <a:ext cx="4537276" cy="1200329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Urbanist Black" panose="020B0A04040200000203" pitchFamily="34" charset="77"/>
                <a:ea typeface="Urbanist Black" panose="020B0A04040200000203" pitchFamily="34" charset="77"/>
                <a:cs typeface="Urbanist Black" panose="020B0A04040200000203" pitchFamily="34" charset="77"/>
              </a:rPr>
              <a:t>Totals: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Urbanist Medium" panose="020B0A04040200000203" pitchFamily="34" charset="77"/>
                <a:ea typeface="Urbanist Medium" panose="020B0A04040200000203" pitchFamily="34" charset="77"/>
                <a:cs typeface="Urbanist Medium" panose="020B0A04040200000203" pitchFamily="34" charset="77"/>
              </a:rPr>
              <a:t>Site A: $326,000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Urbanist Medium" panose="020B0A04040200000203" pitchFamily="34" charset="77"/>
                <a:ea typeface="Urbanist Medium" panose="020B0A04040200000203" pitchFamily="34" charset="77"/>
                <a:cs typeface="Urbanist Medium" panose="020B0A04040200000203" pitchFamily="34" charset="77"/>
              </a:rPr>
              <a:t>Site B: $409,000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CF8E35-37EF-1F9D-AF3A-62442FADF58A}"/>
              </a:ext>
            </a:extLst>
          </p:cNvPr>
          <p:cNvSpPr txBox="1"/>
          <p:nvPr/>
        </p:nvSpPr>
        <p:spPr>
          <a:xfrm>
            <a:off x="7234176" y="1076960"/>
            <a:ext cx="4537276" cy="1323439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Urbanist Black" panose="020B0A04040200000203" pitchFamily="34" charset="77"/>
                <a:ea typeface="Urbanist Black" panose="020B0A04040200000203" pitchFamily="34" charset="77"/>
                <a:cs typeface="Urbanist Black" panose="020B0A04040200000203" pitchFamily="34" charset="77"/>
              </a:rPr>
              <a:t>Totals: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Urbanist Medium" panose="020B0A04040200000203" pitchFamily="34" charset="77"/>
                <a:ea typeface="Urbanist Medium" panose="020B0A04040200000203" pitchFamily="34" charset="77"/>
                <a:cs typeface="Urbanist Medium" panose="020B0A04040200000203" pitchFamily="34" charset="77"/>
              </a:rPr>
              <a:t>Pallet: $377,800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Urbanist Medium" panose="020B0A04040200000203" pitchFamily="34" charset="77"/>
                <a:ea typeface="Urbanist Medium" panose="020B0A04040200000203" pitchFamily="34" charset="77"/>
                <a:cs typeface="Urbanist Medium" panose="020B0A04040200000203" pitchFamily="34" charset="77"/>
              </a:rPr>
              <a:t>Non-Pallet (own): $401,000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Urbanist Medium" panose="020B0A04040200000203" pitchFamily="34" charset="77"/>
                <a:ea typeface="Urbanist Medium" panose="020B0A04040200000203" pitchFamily="34" charset="77"/>
                <a:cs typeface="Urbanist Medium" panose="020B0A04040200000203" pitchFamily="34" charset="77"/>
              </a:rPr>
              <a:t>Non-Pallet (lease): $452,300</a:t>
            </a: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258694B4-35DE-8E03-2653-05FD8A79D3E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6924995"/>
              </p:ext>
            </p:extLst>
          </p:nvPr>
        </p:nvGraphicFramePr>
        <p:xfrm>
          <a:off x="347241" y="1169043"/>
          <a:ext cx="6157731" cy="5347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69F85955-1E76-1075-9C55-FE6F1C4B9ADE}"/>
              </a:ext>
            </a:extLst>
          </p:cNvPr>
          <p:cNvSpPr/>
          <p:nvPr/>
        </p:nvSpPr>
        <p:spPr>
          <a:xfrm>
            <a:off x="347241" y="1169043"/>
            <a:ext cx="6157731" cy="534750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144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62C152A3-FDE4-E586-5C69-CD540D4081C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69916021"/>
              </p:ext>
            </p:extLst>
          </p:nvPr>
        </p:nvGraphicFramePr>
        <p:xfrm>
          <a:off x="347240" y="1169043"/>
          <a:ext cx="6157731" cy="5347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CE8F6C9A-26E9-D983-F211-117B0785DD86}"/>
              </a:ext>
            </a:extLst>
          </p:cNvPr>
          <p:cNvSpPr/>
          <p:nvPr/>
        </p:nvSpPr>
        <p:spPr>
          <a:xfrm>
            <a:off x="6852213" y="798653"/>
            <a:ext cx="5339787" cy="6059347"/>
          </a:xfrm>
          <a:prstGeom prst="rect">
            <a:avLst/>
          </a:prstGeom>
          <a:solidFill>
            <a:srgbClr val="A48352">
              <a:alpha val="1211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8E66647-7CC0-0C11-3006-F705C0DAC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Ten Year Expansion Costs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CE65BC-1F79-FF36-2468-BAADE13C95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51428" y="1169044"/>
            <a:ext cx="4620026" cy="5004172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Urbanist Medium" panose="020B0A04040200000203" pitchFamily="34" charset="77"/>
                <a:ea typeface="Urbanist Medium" panose="020B0A04040200000203" pitchFamily="34" charset="77"/>
                <a:cs typeface="Urbanist Medium" panose="020B0A04040200000203" pitchFamily="34" charset="77"/>
              </a:rPr>
              <a:t>Total costs for expanding from </a:t>
            </a:r>
            <a:r>
              <a:rPr lang="en-US" sz="2400" b="1" dirty="0">
                <a:latin typeface="Urbanist Black" panose="020B0A04040200000203" pitchFamily="34" charset="77"/>
                <a:ea typeface="Urbanist Black" panose="020B0A04040200000203" pitchFamily="34" charset="77"/>
                <a:cs typeface="Urbanist Black" panose="020B0A04040200000203" pitchFamily="34" charset="77"/>
              </a:rPr>
              <a:t>25 to 43 shelters </a:t>
            </a:r>
            <a:r>
              <a:rPr lang="en-US" sz="2400" dirty="0">
                <a:latin typeface="Urbanist Medium" panose="020B0A04040200000203" pitchFamily="34" charset="77"/>
                <a:ea typeface="Urbanist Medium" panose="020B0A04040200000203" pitchFamily="34" charset="77"/>
                <a:cs typeface="Urbanist Medium" panose="020B0A04040200000203" pitchFamily="34" charset="77"/>
              </a:rPr>
              <a:t>over ten years (two new shelters per year).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>
                <a:latin typeface="Urbanist Medium" panose="020B0A04040200000203" pitchFamily="34" charset="77"/>
                <a:ea typeface="Urbanist Medium" panose="020B0A04040200000203" pitchFamily="34" charset="77"/>
                <a:cs typeface="Urbanist Medium" panose="020B0A04040200000203" pitchFamily="34" charset="77"/>
              </a:rPr>
              <a:t>Does not consider maintenance or upkeep costs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/>
              <a:t>Tuff sheds present major maintenance and longevity concerns </a:t>
            </a:r>
            <a:endParaRPr lang="en-US" sz="2000" dirty="0">
              <a:latin typeface="Urbanist Medium" panose="020B0A04040200000203" pitchFamily="34" charset="77"/>
              <a:ea typeface="Urbanist Medium" panose="020B0A04040200000203" pitchFamily="34" charset="77"/>
              <a:cs typeface="Urbanist Medium" panose="020B0A04040200000203" pitchFamily="34" charset="77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FBC9377-F7F3-5BA6-CCB8-3E80B10153E3}"/>
              </a:ext>
            </a:extLst>
          </p:cNvPr>
          <p:cNvSpPr/>
          <p:nvPr/>
        </p:nvSpPr>
        <p:spPr>
          <a:xfrm>
            <a:off x="347241" y="1169043"/>
            <a:ext cx="6157731" cy="534750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rbanist Medium" panose="020B0A04040200000203" pitchFamily="34" charset="77"/>
              <a:ea typeface="Urbanist Medium" panose="020B0A04040200000203" pitchFamily="34" charset="77"/>
              <a:cs typeface="Urbanist Medium" panose="020B0A0404020000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0754961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BDA1D2-27D1-5681-AA31-1AC65CBE3E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9998" y="2072640"/>
            <a:ext cx="4572883" cy="2387600"/>
          </a:xfrm>
        </p:spPr>
        <p:txBody>
          <a:bodyPr>
            <a:normAutofit/>
          </a:bodyPr>
          <a:lstStyle/>
          <a:p>
            <a:r>
              <a:rPr lang="en-US" dirty="0"/>
              <a:t>Q&amp;A</a:t>
            </a:r>
            <a:br>
              <a:rPr lang="en-US" dirty="0"/>
            </a:br>
            <a:br>
              <a:rPr lang="en-US" dirty="0"/>
            </a:br>
            <a:r>
              <a:rPr lang="en-US" dirty="0"/>
              <a:t>Thank you!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C6FE173-37EC-8103-D249-AD644B409E9C}"/>
              </a:ext>
            </a:extLst>
          </p:cNvPr>
          <p:cNvCxnSpPr/>
          <p:nvPr/>
        </p:nvCxnSpPr>
        <p:spPr>
          <a:xfrm>
            <a:off x="-185195" y="0"/>
            <a:ext cx="0" cy="6858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FD3E96BD-941E-0284-6BBF-6156248BE064}"/>
              </a:ext>
            </a:extLst>
          </p:cNvPr>
          <p:cNvSpPr/>
          <p:nvPr/>
        </p:nvSpPr>
        <p:spPr>
          <a:xfrm>
            <a:off x="-3646025" y="0"/>
            <a:ext cx="3437681" cy="6965576"/>
          </a:xfrm>
          <a:prstGeom prst="rect">
            <a:avLst/>
          </a:prstGeom>
          <a:solidFill>
            <a:srgbClr val="EEEFE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0569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ECO Colors-Updated">
      <a:dk1>
        <a:srgbClr val="000000"/>
      </a:dk1>
      <a:lt1>
        <a:srgbClr val="FFFFFF"/>
      </a:lt1>
      <a:dk2>
        <a:srgbClr val="132428"/>
      </a:dk2>
      <a:lt2>
        <a:srgbClr val="7EBFB5"/>
      </a:lt2>
      <a:accent1>
        <a:srgbClr val="1D534D"/>
      </a:accent1>
      <a:accent2>
        <a:srgbClr val="FC9A61"/>
      </a:accent2>
      <a:accent3>
        <a:srgbClr val="023F64"/>
      </a:accent3>
      <a:accent4>
        <a:srgbClr val="BCEDB8"/>
      </a:accent4>
      <a:accent5>
        <a:srgbClr val="208385"/>
      </a:accent5>
      <a:accent6>
        <a:srgbClr val="FCE3A3"/>
      </a:accent6>
      <a:hlink>
        <a:srgbClr val="E6E1CF"/>
      </a:hlink>
      <a:folHlink>
        <a:srgbClr val="A38351"/>
      </a:folHlink>
    </a:clrScheme>
    <a:fontScheme name="Tw Cen MT">
      <a:majorFont>
        <a:latin typeface="Tw Cen MT" panose="020B0602020104020603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CO_PPT template 2024_DRAFT" id="{137F8E54-4202-9F4E-8524-92C1B184F727}" vid="{3D6A22C1-80C3-D84A-80EA-CF6C13AD2B2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ECO Charts 2">
    <a:dk1>
      <a:srgbClr val="132428"/>
    </a:dk1>
    <a:lt1>
      <a:srgbClr val="FFFFFF"/>
    </a:lt1>
    <a:dk2>
      <a:srgbClr val="1D534D"/>
    </a:dk2>
    <a:lt2>
      <a:srgbClr val="7EBFB5"/>
    </a:lt2>
    <a:accent1>
      <a:srgbClr val="208385"/>
    </a:accent1>
    <a:accent2>
      <a:srgbClr val="FC9A61"/>
    </a:accent2>
    <a:accent3>
      <a:srgbClr val="7EBFB5"/>
    </a:accent3>
    <a:accent4>
      <a:srgbClr val="A38351"/>
    </a:accent4>
    <a:accent5>
      <a:srgbClr val="1D534D"/>
    </a:accent5>
    <a:accent6>
      <a:srgbClr val="BCEDB8"/>
    </a:accent6>
    <a:hlink>
      <a:srgbClr val="208385"/>
    </a:hlink>
    <a:folHlink>
      <a:srgbClr val="023F64"/>
    </a:folHlink>
  </a:clrScheme>
  <a:fontScheme name="Century Gothic">
    <a:majorFont>
      <a:latin typeface="Century Gothic" panose="020F0302020204030204"/>
      <a:ea typeface=""/>
      <a:cs typeface=""/>
      <a:font script="Jpan" typeface="メイリオ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entury Gothic" panose="020F0302020204030204"/>
      <a:ea typeface=""/>
      <a:cs typeface=""/>
      <a:font script="Jpan" typeface="メイリオ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ECO Charts 2">
    <a:dk1>
      <a:srgbClr val="132428"/>
    </a:dk1>
    <a:lt1>
      <a:srgbClr val="FFFFFF"/>
    </a:lt1>
    <a:dk2>
      <a:srgbClr val="1D534D"/>
    </a:dk2>
    <a:lt2>
      <a:srgbClr val="7EBFB5"/>
    </a:lt2>
    <a:accent1>
      <a:srgbClr val="208385"/>
    </a:accent1>
    <a:accent2>
      <a:srgbClr val="FC9A61"/>
    </a:accent2>
    <a:accent3>
      <a:srgbClr val="7EBFB5"/>
    </a:accent3>
    <a:accent4>
      <a:srgbClr val="A38351"/>
    </a:accent4>
    <a:accent5>
      <a:srgbClr val="1D534D"/>
    </a:accent5>
    <a:accent6>
      <a:srgbClr val="BCEDB8"/>
    </a:accent6>
    <a:hlink>
      <a:srgbClr val="208385"/>
    </a:hlink>
    <a:folHlink>
      <a:srgbClr val="023F64"/>
    </a:folHlink>
  </a:clrScheme>
  <a:fontScheme name="Century Gothic">
    <a:majorFont>
      <a:latin typeface="Century Gothic" panose="020F0302020204030204"/>
      <a:ea typeface=""/>
      <a:cs typeface=""/>
      <a:font script="Jpan" typeface="メイリオ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entury Gothic" panose="020F0302020204030204"/>
      <a:ea typeface=""/>
      <a:cs typeface=""/>
      <a:font script="Jpan" typeface="メイリオ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573</TotalTime>
  <Words>573</Words>
  <Application>Microsoft Macintosh PowerPoint</Application>
  <PresentationFormat>Widescreen</PresentationFormat>
  <Paragraphs>110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Urbanist Black</vt:lpstr>
      <vt:lpstr>Calibri</vt:lpstr>
      <vt:lpstr>Wingdings</vt:lpstr>
      <vt:lpstr>Urbanist Medium</vt:lpstr>
      <vt:lpstr>Arial</vt:lpstr>
      <vt:lpstr>Office Theme</vt:lpstr>
      <vt:lpstr>Ellensburg Sleep Center</vt:lpstr>
      <vt:lpstr>Background &amp; Context</vt:lpstr>
      <vt:lpstr>Analysis Components</vt:lpstr>
      <vt:lpstr>Site Analysis</vt:lpstr>
      <vt:lpstr>Operating Framework</vt:lpstr>
      <vt:lpstr>Shelter Type Choices</vt:lpstr>
      <vt:lpstr>Pallet Shelter Locations</vt:lpstr>
      <vt:lpstr>Pallet Shelters</vt:lpstr>
      <vt:lpstr>Pallet Shelters in Washington</vt:lpstr>
      <vt:lpstr>Cost Analysis Overview</vt:lpstr>
      <vt:lpstr>Site Preparation Costs</vt:lpstr>
      <vt:lpstr>Building Costs</vt:lpstr>
      <vt:lpstr>Operating Costs per Year</vt:lpstr>
      <vt:lpstr>Ten Year Expansion Costs</vt:lpstr>
      <vt:lpstr>Q&amp;A  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Ellensburg Homeless Shelter</dc:title>
  <dc:creator>Lee Ann Ryan</dc:creator>
  <cp:lastModifiedBy>Lee Ann Ryan</cp:lastModifiedBy>
  <cp:revision>53</cp:revision>
  <dcterms:created xsi:type="dcterms:W3CDTF">2023-11-02T15:02:30Z</dcterms:created>
  <dcterms:modified xsi:type="dcterms:W3CDTF">2024-03-01T18:35:25Z</dcterms:modified>
</cp:coreProperties>
</file>